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2" r:id="rId2"/>
  </p:sldMasterIdLst>
  <p:notesMasterIdLst>
    <p:notesMasterId r:id="rId18"/>
  </p:notesMasterIdLst>
  <p:sldIdLst>
    <p:sldId id="363" r:id="rId3"/>
    <p:sldId id="333" r:id="rId4"/>
    <p:sldId id="351" r:id="rId5"/>
    <p:sldId id="300" r:id="rId6"/>
    <p:sldId id="353" r:id="rId7"/>
    <p:sldId id="354" r:id="rId8"/>
    <p:sldId id="355" r:id="rId9"/>
    <p:sldId id="356" r:id="rId10"/>
    <p:sldId id="359" r:id="rId11"/>
    <p:sldId id="358" r:id="rId12"/>
    <p:sldId id="364" r:id="rId13"/>
    <p:sldId id="296" r:id="rId14"/>
    <p:sldId id="366" r:id="rId15"/>
    <p:sldId id="360" r:id="rId16"/>
    <p:sldId id="361" r:id="rId17"/>
  </p:sldIdLst>
  <p:sldSz cx="12399963" cy="664845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094">
          <p15:clr>
            <a:srgbClr val="A4A3A4"/>
          </p15:clr>
        </p15:guide>
        <p15:guide id="2" pos="39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CCFF"/>
    <a:srgbClr val="33CCFF"/>
    <a:srgbClr val="FFBE1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9" autoAdjust="0"/>
    <p:restoredTop sz="85512" autoAdjust="0"/>
  </p:normalViewPr>
  <p:slideViewPr>
    <p:cSldViewPr snapToGrid="0">
      <p:cViewPr varScale="1">
        <p:scale>
          <a:sx n="100" d="100"/>
          <a:sy n="100" d="100"/>
        </p:scale>
        <p:origin x="936" y="84"/>
      </p:cViewPr>
      <p:guideLst>
        <p:guide orient="horz" pos="2094"/>
        <p:guide pos="390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5F664B-B80E-4225-ADE3-1E952A88C0B3}" type="datetimeFigureOut">
              <a:rPr lang="en-US" smtClean="0"/>
              <a:t>6/30/2022</a:t>
            </a:fld>
            <a:endParaRPr lang="en-US"/>
          </a:p>
        </p:txBody>
      </p:sp>
      <p:sp>
        <p:nvSpPr>
          <p:cNvPr id="4" name="Slide Image Placeholder 3"/>
          <p:cNvSpPr>
            <a:spLocks noGrp="1" noRot="1" noChangeAspect="1"/>
          </p:cNvSpPr>
          <p:nvPr>
            <p:ph type="sldImg" idx="2"/>
          </p:nvPr>
        </p:nvSpPr>
        <p:spPr>
          <a:xfrm>
            <a:off x="579438" y="1162050"/>
            <a:ext cx="5851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C868A6-5811-4CA3-9874-25F3423E7B47}" type="slidenum">
              <a:rPr lang="en-US" smtClean="0"/>
              <a:t>‹#›</a:t>
            </a:fld>
            <a:endParaRPr lang="en-US"/>
          </a:p>
        </p:txBody>
      </p:sp>
    </p:spTree>
    <p:extLst>
      <p:ext uri="{BB962C8B-B14F-4D97-AF65-F5344CB8AC3E}">
        <p14:creationId xmlns:p14="http://schemas.microsoft.com/office/powerpoint/2010/main" val="101773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 are delighted to welcome you to the</a:t>
            </a:r>
            <a:r>
              <a:rPr lang="en-US" baseline="0" dirty="0"/>
              <a:t> Rotary Club of ____________________</a:t>
            </a:r>
            <a:r>
              <a:rPr lang="en-US" dirty="0"/>
              <a:t>.</a:t>
            </a:r>
          </a:p>
          <a:p>
            <a:r>
              <a:rPr lang="en-US" dirty="0"/>
              <a:t>In this orientation, we’re going to introduce you to some of our club members, discuss our organization and get you involved in one of your areas of interest as a new club member. We’ll also outline</a:t>
            </a:r>
            <a:r>
              <a:rPr lang="en-US" baseline="0" dirty="0"/>
              <a:t> some actions you can take to expand your level of knowledge beyond what we’ll discuss in this orientation session.</a:t>
            </a:r>
          </a:p>
          <a:p>
            <a:r>
              <a:rPr lang="en-US" baseline="0" dirty="0"/>
              <a:t>So let’s get started…</a:t>
            </a:r>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2</a:t>
            </a:fld>
            <a:endParaRPr lang="en-US"/>
          </a:p>
        </p:txBody>
      </p:sp>
    </p:spTree>
    <p:extLst>
      <p:ext uri="{BB962C8B-B14F-4D97-AF65-F5344CB8AC3E}">
        <p14:creationId xmlns:p14="http://schemas.microsoft.com/office/powerpoint/2010/main" val="258779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Rotary Leadership Institute (RLI) is a grassroots coalition of Rotary districts and regions offering a leadership development program for potential leaders of Rotary clubs. Any Rotary member can enroll in RLI courses. It’s a great way to expand your Rotary knowledge beyond the club,</a:t>
            </a:r>
            <a:r>
              <a:rPr lang="en-US" sz="1200" kern="1200" baseline="0" dirty="0">
                <a:solidFill>
                  <a:schemeClr val="tx1"/>
                </a:solidFill>
                <a:effectLst/>
                <a:latin typeface="+mn-lt"/>
                <a:ea typeface="+mn-ea"/>
                <a:cs typeface="+mn-cs"/>
              </a:rPr>
              <a:t> learn more about leadership in the club and meet fellow Rotarians from around our district.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basic course of RLI is covered in three days, each day being called Parts I, II, and III.  Usually at an RLI Event, all three Parts are available, but a member only enrolls in one part at a time.  Generally, members would allow some time between taking each Part to allow for their club activities to give them perspective.  Graduate seminars are also offered for those who have completed Parts I, II, and III.</a:t>
            </a:r>
          </a:p>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11</a:t>
            </a:fld>
            <a:endParaRPr lang="en-US"/>
          </a:p>
        </p:txBody>
      </p:sp>
    </p:spTree>
    <p:extLst>
      <p:ext uri="{BB962C8B-B14F-4D97-AF65-F5344CB8AC3E}">
        <p14:creationId xmlns:p14="http://schemas.microsoft.com/office/powerpoint/2010/main" val="153039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12</a:t>
            </a:fld>
            <a:endParaRPr lang="en-US"/>
          </a:p>
        </p:txBody>
      </p:sp>
    </p:spTree>
    <p:extLst>
      <p:ext uri="{BB962C8B-B14F-4D97-AF65-F5344CB8AC3E}">
        <p14:creationId xmlns:p14="http://schemas.microsoft.com/office/powerpoint/2010/main" val="213200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13</a:t>
            </a:fld>
            <a:endParaRPr lang="en-US"/>
          </a:p>
        </p:txBody>
      </p:sp>
    </p:spTree>
    <p:extLst>
      <p:ext uri="{BB962C8B-B14F-4D97-AF65-F5344CB8AC3E}">
        <p14:creationId xmlns:p14="http://schemas.microsoft.com/office/powerpoint/2010/main" val="427194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14</a:t>
            </a:fld>
            <a:endParaRPr lang="en-US"/>
          </a:p>
        </p:txBody>
      </p:sp>
    </p:spTree>
    <p:extLst>
      <p:ext uri="{BB962C8B-B14F-4D97-AF65-F5344CB8AC3E}">
        <p14:creationId xmlns:p14="http://schemas.microsoft.com/office/powerpoint/2010/main" val="393261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introducing ourselves and getting to know who’s here today.</a:t>
            </a:r>
          </a:p>
        </p:txBody>
      </p:sp>
      <p:sp>
        <p:nvSpPr>
          <p:cNvPr id="4" name="Slide Number Placeholder 3"/>
          <p:cNvSpPr>
            <a:spLocks noGrp="1"/>
          </p:cNvSpPr>
          <p:nvPr>
            <p:ph type="sldNum" sz="quarter" idx="10"/>
          </p:nvPr>
        </p:nvSpPr>
        <p:spPr/>
        <p:txBody>
          <a:bodyPr/>
          <a:lstStyle/>
          <a:p>
            <a:fld id="{03C868A6-5811-4CA3-9874-25F3423E7B47}" type="slidenum">
              <a:rPr lang="en-US" smtClean="0"/>
              <a:t>3</a:t>
            </a:fld>
            <a:endParaRPr lang="en-US"/>
          </a:p>
        </p:txBody>
      </p:sp>
    </p:spTree>
    <p:extLst>
      <p:ext uri="{BB962C8B-B14F-4D97-AF65-F5344CB8AC3E}">
        <p14:creationId xmlns:p14="http://schemas.microsoft.com/office/powerpoint/2010/main" val="100531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probably remember from your Discover Rotary presentation, our club is one of over 36,000 Rotary clubs worldwide in over 200 countries. </a:t>
            </a:r>
          </a:p>
          <a:p>
            <a:r>
              <a:rPr lang="en-US" baseline="0" dirty="0"/>
              <a:t>Our district, District 7545, covers all of West Virginia with the exception of the eastern panhandle. It is part of Zone 33, the northern section of the Zone 33/34 Zone pair.</a:t>
            </a:r>
          </a:p>
          <a:p>
            <a:r>
              <a:rPr lang="en-US" baseline="0" dirty="0"/>
              <a:t>We are one of the 54 Rotary Clubs in our district. </a:t>
            </a:r>
          </a:p>
        </p:txBody>
      </p:sp>
      <p:sp>
        <p:nvSpPr>
          <p:cNvPr id="4" name="Slide Number Placeholder 3"/>
          <p:cNvSpPr>
            <a:spLocks noGrp="1"/>
          </p:cNvSpPr>
          <p:nvPr>
            <p:ph type="sldNum" sz="quarter" idx="5"/>
          </p:nvPr>
        </p:nvSpPr>
        <p:spPr/>
        <p:txBody>
          <a:bodyPr/>
          <a:lstStyle/>
          <a:p>
            <a:fld id="{03C868A6-5811-4CA3-9874-25F3423E7B47}" type="slidenum">
              <a:rPr lang="en-US" smtClean="0"/>
              <a:t>4</a:t>
            </a:fld>
            <a:endParaRPr lang="en-US"/>
          </a:p>
        </p:txBody>
      </p:sp>
    </p:spTree>
    <p:extLst>
      <p:ext uri="{BB962C8B-B14F-4D97-AF65-F5344CB8AC3E}">
        <p14:creationId xmlns:p14="http://schemas.microsoft.com/office/powerpoint/2010/main" val="315042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club was founded in _________, and as such is one of the __________ clubs in West Virginia.</a:t>
            </a:r>
          </a:p>
          <a:p>
            <a:r>
              <a:rPr lang="en-US" baseline="0" dirty="0"/>
              <a:t>Currently we have ___________ members. </a:t>
            </a:r>
          </a:p>
          <a:p>
            <a:r>
              <a:rPr lang="en-US" baseline="0" dirty="0"/>
              <a:t>Our Club’s community service is centered in _____________ County. </a:t>
            </a:r>
          </a:p>
          <a:p>
            <a:endParaRPr lang="en-US" baseline="0" dirty="0"/>
          </a:p>
        </p:txBody>
      </p:sp>
      <p:sp>
        <p:nvSpPr>
          <p:cNvPr id="4" name="Slide Number Placeholder 3"/>
          <p:cNvSpPr>
            <a:spLocks noGrp="1"/>
          </p:cNvSpPr>
          <p:nvPr>
            <p:ph type="sldNum" sz="quarter" idx="10"/>
          </p:nvPr>
        </p:nvSpPr>
        <p:spPr/>
        <p:txBody>
          <a:bodyPr/>
          <a:lstStyle/>
          <a:p>
            <a:fld id="{03C868A6-5811-4CA3-9874-25F3423E7B47}" type="slidenum">
              <a:rPr lang="en-US" smtClean="0"/>
              <a:t>5</a:t>
            </a:fld>
            <a:endParaRPr lang="en-US"/>
          </a:p>
        </p:txBody>
      </p:sp>
    </p:spTree>
    <p:extLst>
      <p:ext uri="{BB962C8B-B14F-4D97-AF65-F5344CB8AC3E}">
        <p14:creationId xmlns:p14="http://schemas.microsoft.com/office/powerpoint/2010/main" val="76096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Club</a:t>
            </a:r>
            <a:r>
              <a:rPr lang="en-US" baseline="0" dirty="0"/>
              <a:t> is led by a Board of Directors comprised of the Club Officers and chairs of the various committees of the Club pictured on this slide.</a:t>
            </a:r>
          </a:p>
          <a:p>
            <a:r>
              <a:rPr lang="en-US" baseline="0" dirty="0"/>
              <a:t>A directory of our club members is available to you on </a:t>
            </a:r>
            <a:r>
              <a:rPr lang="en-US" baseline="0" dirty="0" err="1"/>
              <a:t>DACdb</a:t>
            </a:r>
            <a:r>
              <a:rPr lang="en-US" baseline="0" dirty="0"/>
              <a:t>.</a:t>
            </a:r>
          </a:p>
        </p:txBody>
      </p:sp>
      <p:sp>
        <p:nvSpPr>
          <p:cNvPr id="4" name="Slide Number Placeholder 3"/>
          <p:cNvSpPr>
            <a:spLocks noGrp="1"/>
          </p:cNvSpPr>
          <p:nvPr>
            <p:ph type="sldNum" sz="quarter" idx="5"/>
          </p:nvPr>
        </p:nvSpPr>
        <p:spPr/>
        <p:txBody>
          <a:bodyPr/>
          <a:lstStyle/>
          <a:p>
            <a:fld id="{03C868A6-5811-4CA3-9874-25F3423E7B47}" type="slidenum">
              <a:rPr lang="en-US" smtClean="0"/>
              <a:t>6</a:t>
            </a:fld>
            <a:endParaRPr lang="en-US"/>
          </a:p>
        </p:txBody>
      </p:sp>
    </p:spTree>
    <p:extLst>
      <p:ext uri="{BB962C8B-B14F-4D97-AF65-F5344CB8AC3E}">
        <p14:creationId xmlns:p14="http://schemas.microsoft.com/office/powerpoint/2010/main" val="230123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Club</a:t>
            </a:r>
            <a:r>
              <a:rPr lang="en-US" baseline="0" dirty="0"/>
              <a:t> meets ________ (frequency) at ________________ (location) at _______________ (time).</a:t>
            </a:r>
          </a:p>
          <a:p>
            <a:r>
              <a:rPr lang="en-US" baseline="0" dirty="0"/>
              <a:t>Typically are meetings have an opening during which the Club President __________________________, a _________________ meal (if applicable), and a presentation on a topic of interest to the club.</a:t>
            </a:r>
          </a:p>
          <a:p>
            <a:r>
              <a:rPr lang="en-US" baseline="0" dirty="0"/>
              <a:t>Recent speakers topics have included such topics as _______________________________________________________________________________________________________________________________________________.</a:t>
            </a:r>
          </a:p>
          <a:p>
            <a:r>
              <a:rPr lang="en-US" baseline="0" dirty="0"/>
              <a:t>On occasion our meeting might involve a micro service project in lieu of a speaker. Recent examples have included ______________________________________________________________________________.</a:t>
            </a:r>
          </a:p>
          <a:p>
            <a:r>
              <a:rPr lang="en-US" baseline="0" dirty="0"/>
              <a:t>There is no requirement regarding the number of meetings you attend, however, we hope you will join us as often as possible.</a:t>
            </a:r>
          </a:p>
        </p:txBody>
      </p:sp>
      <p:sp>
        <p:nvSpPr>
          <p:cNvPr id="4" name="Slide Number Placeholder 3"/>
          <p:cNvSpPr>
            <a:spLocks noGrp="1"/>
          </p:cNvSpPr>
          <p:nvPr>
            <p:ph type="sldNum" sz="quarter" idx="5"/>
          </p:nvPr>
        </p:nvSpPr>
        <p:spPr/>
        <p:txBody>
          <a:bodyPr/>
          <a:lstStyle/>
          <a:p>
            <a:fld id="{03C868A6-5811-4CA3-9874-25F3423E7B47}" type="slidenum">
              <a:rPr lang="en-US" smtClean="0"/>
              <a:t>7</a:t>
            </a:fld>
            <a:endParaRPr lang="en-US"/>
          </a:p>
        </p:txBody>
      </p:sp>
    </p:spTree>
    <p:extLst>
      <p:ext uri="{BB962C8B-B14F-4D97-AF65-F5344CB8AC3E}">
        <p14:creationId xmlns:p14="http://schemas.microsoft.com/office/powerpoint/2010/main" val="187114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Rotarians we are governed by Rotary’s Core Values, The Object of Rotary outlined during your Discover Rotary presentation as well as our Four-way test.</a:t>
            </a:r>
          </a:p>
          <a:p>
            <a:r>
              <a:rPr lang="en-US" dirty="0"/>
              <a:t>Our board</a:t>
            </a:r>
            <a:r>
              <a:rPr lang="en-US" baseline="0" dirty="0"/>
              <a:t> governs our club through the use of two governing documents; a standard Rotary Club Constitution provided by Rotary International and our club’s bylaws.</a:t>
            </a:r>
          </a:p>
        </p:txBody>
      </p:sp>
      <p:sp>
        <p:nvSpPr>
          <p:cNvPr id="4" name="Slide Number Placeholder 3"/>
          <p:cNvSpPr>
            <a:spLocks noGrp="1"/>
          </p:cNvSpPr>
          <p:nvPr>
            <p:ph type="sldNum" sz="quarter" idx="5"/>
          </p:nvPr>
        </p:nvSpPr>
        <p:spPr/>
        <p:txBody>
          <a:bodyPr/>
          <a:lstStyle/>
          <a:p>
            <a:fld id="{03C868A6-5811-4CA3-9874-25F3423E7B47}" type="slidenum">
              <a:rPr lang="en-US" smtClean="0"/>
              <a:t>8</a:t>
            </a:fld>
            <a:endParaRPr lang="en-US"/>
          </a:p>
        </p:txBody>
      </p:sp>
    </p:spTree>
    <p:extLst>
      <p:ext uri="{BB962C8B-B14F-4D97-AF65-F5344CB8AC3E}">
        <p14:creationId xmlns:p14="http://schemas.microsoft.com/office/powerpoint/2010/main" val="278097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informed on club, district and zone activities through several means:</a:t>
            </a:r>
          </a:p>
          <a:p>
            <a:pPr marL="171450" indent="-171450">
              <a:buFont typeface="Arial" panose="020B0604020202020204" pitchFamily="34" charset="0"/>
              <a:buChar char="•"/>
            </a:pPr>
            <a:r>
              <a:rPr lang="en-US" baseline="0" dirty="0"/>
              <a:t>Our club maintains a Facebook page (and a Club website, if applicable) which you are encouraged to follow</a:t>
            </a:r>
          </a:p>
          <a:p>
            <a:pPr marL="171450" indent="-171450">
              <a:buFont typeface="Arial" panose="020B0604020202020204" pitchFamily="34" charset="0"/>
              <a:buChar char="•"/>
            </a:pPr>
            <a:r>
              <a:rPr lang="en-US" baseline="0" dirty="0"/>
              <a:t>_______________ our club publishes a newsletter (if applicable)</a:t>
            </a:r>
          </a:p>
          <a:p>
            <a:pPr marL="171450" indent="-171450">
              <a:buFont typeface="Arial" panose="020B0604020202020204" pitchFamily="34" charset="0"/>
              <a:buChar char="•"/>
            </a:pPr>
            <a:r>
              <a:rPr lang="en-US" baseline="0" dirty="0"/>
              <a:t>You can also stay informed on District and Zone activities on their sites listed here.</a:t>
            </a:r>
          </a:p>
        </p:txBody>
      </p:sp>
      <p:sp>
        <p:nvSpPr>
          <p:cNvPr id="4" name="Slide Number Placeholder 3"/>
          <p:cNvSpPr>
            <a:spLocks noGrp="1"/>
          </p:cNvSpPr>
          <p:nvPr>
            <p:ph type="sldNum" sz="quarter" idx="5"/>
          </p:nvPr>
        </p:nvSpPr>
        <p:spPr/>
        <p:txBody>
          <a:bodyPr/>
          <a:lstStyle/>
          <a:p>
            <a:fld id="{03C868A6-5811-4CA3-9874-25F3423E7B47}" type="slidenum">
              <a:rPr lang="en-US" smtClean="0"/>
              <a:t>9</a:t>
            </a:fld>
            <a:endParaRPr lang="en-US"/>
          </a:p>
        </p:txBody>
      </p:sp>
    </p:spTree>
    <p:extLst>
      <p:ext uri="{BB962C8B-B14F-4D97-AF65-F5344CB8AC3E}">
        <p14:creationId xmlns:p14="http://schemas.microsoft.com/office/powerpoint/2010/main" val="382296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03C868A6-5811-4CA3-9874-25F3423E7B47}" type="slidenum">
              <a:rPr lang="en-US" smtClean="0"/>
              <a:t>10</a:t>
            </a:fld>
            <a:endParaRPr lang="en-US"/>
          </a:p>
        </p:txBody>
      </p:sp>
    </p:spTree>
    <p:extLst>
      <p:ext uri="{BB962C8B-B14F-4D97-AF65-F5344CB8AC3E}">
        <p14:creationId xmlns:p14="http://schemas.microsoft.com/office/powerpoint/2010/main" val="314755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0275" y="2065338"/>
            <a:ext cx="10539413" cy="1425575"/>
          </a:xfrm>
        </p:spPr>
        <p:txBody>
          <a:bodyPr/>
          <a:lstStyle/>
          <a:p>
            <a:r>
              <a:rPr lang="en-US"/>
              <a:t>Click to edit Master title style</a:t>
            </a:r>
          </a:p>
        </p:txBody>
      </p:sp>
      <p:sp>
        <p:nvSpPr>
          <p:cNvPr id="3" name="Subtitle 2"/>
          <p:cNvSpPr>
            <a:spLocks noGrp="1"/>
          </p:cNvSpPr>
          <p:nvPr>
            <p:ph type="subTitle" idx="1"/>
          </p:nvPr>
        </p:nvSpPr>
        <p:spPr>
          <a:xfrm>
            <a:off x="1860550" y="3767138"/>
            <a:ext cx="8678863" cy="16986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C9957F4-0E04-409E-8FBC-FDF5037ED106}"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A36769-5B61-49A4-8194-CD652D78671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477014-98CA-495C-BAC0-4064EF47C58F}"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0FC3F-E88E-4A09-BDD1-1FDDCDF30A7F}" type="slidenum">
              <a:rPr lang="en-US" altLang="en-US"/>
              <a:pPr>
                <a:defRPr/>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2713" y="266700"/>
            <a:ext cx="2794000" cy="5692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0713" y="266700"/>
            <a:ext cx="8229600" cy="569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A64963-B89C-480A-A19F-7AE6A42C0480}"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5790D-ECE0-4587-B115-B4DCBC91FFEF}" type="slidenum">
              <a:rPr lang="en-US" altLang="en-US"/>
              <a:pPr>
                <a:defRPr/>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0275" y="2065338"/>
            <a:ext cx="10539413" cy="1425575"/>
          </a:xfrm>
        </p:spPr>
        <p:txBody>
          <a:bodyPr/>
          <a:lstStyle/>
          <a:p>
            <a:r>
              <a:rPr lang="en-US"/>
              <a:t>Click to edit Master title style</a:t>
            </a:r>
          </a:p>
        </p:txBody>
      </p:sp>
      <p:sp>
        <p:nvSpPr>
          <p:cNvPr id="3" name="Subtitle 2"/>
          <p:cNvSpPr>
            <a:spLocks noGrp="1"/>
          </p:cNvSpPr>
          <p:nvPr>
            <p:ph type="subTitle" idx="1"/>
          </p:nvPr>
        </p:nvSpPr>
        <p:spPr>
          <a:xfrm>
            <a:off x="1860550" y="3767138"/>
            <a:ext cx="8678863" cy="16986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96560FF-BC46-4752-BFCD-015F86CB02A6}"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EA0E3-920C-4CED-A822-657D17FDE0F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67EAB5-E52D-488E-8DD8-D3BCF4E6B219}"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0FE59-E771-4379-B4A3-58E3654248B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9488" y="4271963"/>
            <a:ext cx="10539412" cy="1320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9488" y="2817813"/>
            <a:ext cx="10539412" cy="1454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C662C3-B2F2-40D0-829C-C746F4A424C0}"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FF081-FAC7-4F28-9F21-6FFAB7598CF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571625"/>
            <a:ext cx="550227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0" y="1571625"/>
            <a:ext cx="550386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F8C3AE1-4D41-4414-AA80-8AF24305F337}"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B5477B-3F5F-46D7-9319-EDC52A02707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0713" y="1487488"/>
            <a:ext cx="5478462"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0713" y="2108200"/>
            <a:ext cx="5478462"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9200" y="1487488"/>
            <a:ext cx="5480050"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9200" y="2108200"/>
            <a:ext cx="5480050"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A5B5FF-66F8-40BB-8B5B-A6D439076A64}" type="datetimeFigureOut">
              <a:rPr lang="en-US"/>
              <a:pPr>
                <a:defRPr/>
              </a:pPr>
              <a:t>6/30/2022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DA5B9B-60AD-4729-ACA9-FCAB6B753ECF}"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FB02E4-DA6B-46C3-BB0D-698EE2B61177}" type="datetimeFigureOut">
              <a:rPr lang="en-US"/>
              <a:pPr>
                <a:defRPr/>
              </a:pPr>
              <a:t>6/30/2022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94EF18-A646-4547-BE00-6BE05652CA1C}"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70FA52-8F13-407D-8487-E60BB0A78EEC}" type="datetimeFigureOut">
              <a:rPr lang="en-US"/>
              <a:pPr>
                <a:defRPr/>
              </a:pPr>
              <a:t>6/30/2022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B566A7-CBC2-4223-8CB2-DE0D33C94140}"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713" y="265113"/>
            <a:ext cx="4078287" cy="1125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48225" y="265113"/>
            <a:ext cx="6931025" cy="5673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713" y="1390650"/>
            <a:ext cx="4078287" cy="4548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2D1AF5-088C-4268-8BF3-86C6084D47E2}"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8227E-71CA-45A8-9CBB-C8D95D7DD81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285C72-984F-4D2A-9B85-F3F2F08D9C2A}"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57AA44-1AF8-493B-8B6B-03A14ECC29CC}"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463" y="4654550"/>
            <a:ext cx="7440612" cy="5492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0463" y="593725"/>
            <a:ext cx="7440612" cy="3989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0463" y="5203825"/>
            <a:ext cx="7440612" cy="779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766990-20EB-40E4-8E4B-FF8D88815DB7}"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ECA257-D47E-4308-B1A8-595934EDE7D1}"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8BD9AF-15DF-4A0A-A4AE-68533D152DAC}"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99B5D-984E-40C8-8EA5-B4DA88FFAAA9}"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2713" y="266700"/>
            <a:ext cx="2794000" cy="5692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0713" y="266700"/>
            <a:ext cx="8229600" cy="569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D7551C-1664-4FC0-BA72-C0CF00FF6E7A}"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1F7AE0-1B57-45E2-804D-B6EAE219F37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9488" y="4271963"/>
            <a:ext cx="10539412" cy="1320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9488" y="2817813"/>
            <a:ext cx="10539412" cy="1454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059A3A-97F2-44C1-B1FA-A77BA2F9D334}"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E0FE1-0C65-448C-9D63-BF03859BD5D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571625"/>
            <a:ext cx="550227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0" y="1571625"/>
            <a:ext cx="550386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33FBDF4-9BF8-4EF4-B613-E5308A5956F0}"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CF5D98-168B-4AE1-84DF-D086572CDCB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0713" y="1487488"/>
            <a:ext cx="5478462"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0713" y="2108200"/>
            <a:ext cx="5478462"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9200" y="1487488"/>
            <a:ext cx="5480050"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9200" y="2108200"/>
            <a:ext cx="5480050"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7A4B03-0123-483F-B1E9-3CEC6ED292A1}" type="datetimeFigureOut">
              <a:rPr lang="en-US"/>
              <a:pPr>
                <a:defRPr/>
              </a:pPr>
              <a:t>6/30/2022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29EC71-F27E-4070-B9AE-21A659DDBBC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69D773-4337-451F-A423-8CDD049CFF59}" type="datetimeFigureOut">
              <a:rPr lang="en-US"/>
              <a:pPr>
                <a:defRPr/>
              </a:pPr>
              <a:t>6/30/2022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2E0E41-1A9E-4A4F-98C7-9766C105071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96BB44-E368-4525-AF3E-FBE7607C998A}" type="datetimeFigureOut">
              <a:rPr lang="en-US"/>
              <a:pPr>
                <a:defRPr/>
              </a:pPr>
              <a:t>6/30/2022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398E37-0B3E-4692-8E67-C471AC21FA5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713" y="265113"/>
            <a:ext cx="4078287" cy="1125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48225" y="265113"/>
            <a:ext cx="6931025" cy="5673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713" y="1390650"/>
            <a:ext cx="4078287" cy="4548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895889-F294-48C0-BCD1-10709B0BC4BE}"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01DDE6-7D5A-4B41-B0DF-D3C0B02F7AE5}" type="slidenum">
              <a:rPr lang="en-US" altLang="en-US"/>
              <a:pPr>
                <a:defRPr/>
              </a:pPr>
              <a:t>‹#›</a:t>
            </a:fld>
            <a:endParaRPr lang="en-US" alt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463" y="4654550"/>
            <a:ext cx="7440612" cy="5492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0463" y="593725"/>
            <a:ext cx="7440612" cy="3989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0463" y="5203825"/>
            <a:ext cx="7440612" cy="779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AD79F3-BB5A-40C0-99DD-D4AE5EB64A9C}"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39FFA-BB50-4D93-ADE1-DDF4BCA13AF9}" type="slidenum">
              <a:rPr lang="en-US" altLang="en-US"/>
              <a:pPr>
                <a:defRPr/>
              </a:pPr>
              <a:t>‹#›</a:t>
            </a:fld>
            <a:endParaRPr lang="en-US" alt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0713" y="266700"/>
            <a:ext cx="11158537" cy="1108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38175" y="1571625"/>
            <a:ext cx="11158538"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0713" y="6162675"/>
            <a:ext cx="2892425" cy="3540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2C6EE13D-1781-4801-A458-F8F481DEFD92}" type="datetimeFigureOut">
              <a:rPr lang="en-US"/>
              <a:pPr>
                <a:defRPr/>
              </a:pPr>
              <a:t>6/30/2022</a:t>
            </a:fld>
            <a:endParaRPr lang="en-US"/>
          </a:p>
        </p:txBody>
      </p:sp>
      <p:sp>
        <p:nvSpPr>
          <p:cNvPr id="5" name="Footer Placeholder 4"/>
          <p:cNvSpPr>
            <a:spLocks noGrp="1"/>
          </p:cNvSpPr>
          <p:nvPr>
            <p:ph type="ftr" sz="quarter" idx="3"/>
          </p:nvPr>
        </p:nvSpPr>
        <p:spPr>
          <a:xfrm>
            <a:off x="4238625" y="6162675"/>
            <a:ext cx="3922713" cy="3540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8886825" y="6162675"/>
            <a:ext cx="2892425" cy="3540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2CE07380-1CC8-498D-ADB8-2258AC534C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0713" y="266700"/>
            <a:ext cx="11158537" cy="1108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638175" y="1571625"/>
            <a:ext cx="11158538"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0713" y="6162675"/>
            <a:ext cx="2892425" cy="3540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93DFFF92-3C77-4870-8354-19F23756A973}" type="datetimeFigureOut">
              <a:rPr lang="en-US"/>
              <a:pPr>
                <a:defRPr/>
              </a:pPr>
              <a:t>6/30/2022</a:t>
            </a:fld>
            <a:endParaRPr lang="en-US"/>
          </a:p>
        </p:txBody>
      </p:sp>
      <p:sp>
        <p:nvSpPr>
          <p:cNvPr id="5" name="Footer Placeholder 4"/>
          <p:cNvSpPr>
            <a:spLocks noGrp="1"/>
          </p:cNvSpPr>
          <p:nvPr>
            <p:ph type="ftr" sz="quarter" idx="3"/>
          </p:nvPr>
        </p:nvSpPr>
        <p:spPr>
          <a:xfrm>
            <a:off x="4238625" y="6162675"/>
            <a:ext cx="3922713" cy="3540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8886825" y="6162675"/>
            <a:ext cx="2892425" cy="3540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0D63E4EE-E73E-45C3-89FF-9E30E2A1F095}" type="slidenum">
              <a:rPr lang="en-US" altLang="en-US"/>
              <a:pPr>
                <a:defRPr/>
              </a:pPr>
              <a:t>‹#›</a:t>
            </a:fld>
            <a:endParaRPr lang="en-US" altLang="en-US"/>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rli33.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39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5241280" y="762625"/>
            <a:ext cx="321280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 Care Manual</a:t>
            </a:r>
            <a:endParaRPr kumimoji="0" lang="en-US" altLang="en-US" sz="800" b="0" i="0" u="none" strike="noStrike" cap="none" normalizeH="0" baseline="0" dirty="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“Supporting the membership journey”</a:t>
            </a:r>
            <a:endParaRPr kumimoji="0" lang="en-US" altLang="en-US" sz="800" b="0" i="0" u="none" strike="noStrike" cap="none" normalizeH="0" baseline="0" dirty="0">
              <a:ln>
                <a:noFill/>
              </a:ln>
              <a:solidFill>
                <a:schemeClr val="tx1"/>
              </a:solidFill>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699" y="295276"/>
            <a:ext cx="4703763" cy="1862942"/>
          </a:xfrm>
          <a:prstGeom prst="rect">
            <a:avLst/>
          </a:prstGeom>
        </p:spPr>
      </p:pic>
      <p:sp>
        <p:nvSpPr>
          <p:cNvPr id="7" name="Rectangle 6"/>
          <p:cNvSpPr/>
          <p:nvPr/>
        </p:nvSpPr>
        <p:spPr>
          <a:xfrm>
            <a:off x="2216546" y="2604770"/>
            <a:ext cx="7966869" cy="2105000"/>
          </a:xfrm>
          <a:prstGeom prst="rect">
            <a:avLst/>
          </a:prstGeom>
        </p:spPr>
        <p:txBody>
          <a:bodyPr wrap="square">
            <a:spAutoFit/>
          </a:bodyPr>
          <a:lstStyle/>
          <a:p>
            <a:pPr marL="0" marR="0" algn="ctr">
              <a:lnSpc>
                <a:spcPct val="107000"/>
              </a:lnSpc>
              <a:spcBef>
                <a:spcPts val="0"/>
              </a:spcBef>
              <a:spcAft>
                <a:spcPts val="800"/>
              </a:spcAft>
            </a:pPr>
            <a:r>
              <a:rPr lang="en-US" sz="4400" b="1">
                <a:solidFill>
                  <a:schemeClr val="bg1"/>
                </a:solidFill>
                <a:latin typeface="Calibri" panose="020F0502020204030204" pitchFamily="34" charset="0"/>
                <a:ea typeface="Calibri" panose="020F0502020204030204" pitchFamily="34" charset="0"/>
                <a:cs typeface="Times New Roman" panose="02020603050405020304" pitchFamily="18" charset="0"/>
              </a:rPr>
              <a:t>Appendix F</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Skeletonized New Member Orientation Slide Presentation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7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Community Service</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024" y="-192844"/>
            <a:ext cx="3876753" cy="1535442"/>
          </a:xfrm>
          <a:prstGeom prst="rect">
            <a:avLst/>
          </a:prstGeom>
        </p:spPr>
      </p:pic>
      <p:sp>
        <p:nvSpPr>
          <p:cNvPr id="7" name="TextBox 6"/>
          <p:cNvSpPr txBox="1"/>
          <p:nvPr/>
        </p:nvSpPr>
        <p:spPr>
          <a:xfrm>
            <a:off x="1579176" y="2090916"/>
            <a:ext cx="4135824" cy="1754326"/>
          </a:xfrm>
          <a:prstGeom prst="rect">
            <a:avLst/>
          </a:prstGeom>
          <a:noFill/>
        </p:spPr>
        <p:txBody>
          <a:bodyPr wrap="square" rtlCol="0">
            <a:spAutoFit/>
          </a:bodyPr>
          <a:lstStyle/>
          <a:p>
            <a:pPr>
              <a:lnSpc>
                <a:spcPct val="150000"/>
              </a:lnSpc>
            </a:pPr>
            <a:r>
              <a:rPr lang="en-US" sz="2400" dirty="0">
                <a:solidFill>
                  <a:schemeClr val="bg1"/>
                </a:solidFill>
              </a:rPr>
              <a:t>Insert pictures and discussion of recent club service projects</a:t>
            </a:r>
          </a:p>
        </p:txBody>
      </p:sp>
    </p:spTree>
    <p:extLst>
      <p:ext uri="{BB962C8B-B14F-4D97-AF65-F5344CB8AC3E}">
        <p14:creationId xmlns:p14="http://schemas.microsoft.com/office/powerpoint/2010/main" val="143997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67A27-CD5A-410B-9BB3-190F970120B3}"/>
              </a:ext>
            </a:extLst>
          </p:cNvPr>
          <p:cNvSpPr txBox="1">
            <a:spLocks/>
          </p:cNvSpPr>
          <p:nvPr/>
        </p:nvSpPr>
        <p:spPr>
          <a:xfrm>
            <a:off x="838200" y="365125"/>
            <a:ext cx="10515600" cy="1325563"/>
          </a:xfrm>
          <a:prstGeom prst="rect">
            <a:avLst/>
          </a:prstGeom>
        </p:spPr>
        <p:txBody>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a:lstStyle>
          <a:p>
            <a:pPr defTabSz="914400"/>
            <a:r>
              <a:rPr lang="en-US" kern="0"/>
              <a:t>Rotary Leadership Institute</a:t>
            </a:r>
            <a:endParaRPr lang="en-US" kern="0" dirty="0"/>
          </a:p>
        </p:txBody>
      </p:sp>
      <p:sp>
        <p:nvSpPr>
          <p:cNvPr id="3" name="Content Placeholder 2">
            <a:extLst>
              <a:ext uri="{FF2B5EF4-FFF2-40B4-BE49-F238E27FC236}">
                <a16:creationId xmlns="" xmlns:a16="http://schemas.microsoft.com/office/drawing/2014/main" id="{99E165FE-3B86-4DCA-B4D9-38C6462C87D3}"/>
              </a:ext>
            </a:extLst>
          </p:cNvPr>
          <p:cNvSpPr txBox="1">
            <a:spLocks/>
          </p:cNvSpPr>
          <p:nvPr/>
        </p:nvSpPr>
        <p:spPr>
          <a:xfrm>
            <a:off x="838200" y="1795481"/>
            <a:ext cx="10515600" cy="4667454"/>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a:lstStyle>
          <a:p>
            <a:pPr defTabSz="914400"/>
            <a:r>
              <a:rPr lang="en-US" kern="0" dirty="0"/>
              <a:t>Rotary knowledge and leadership advanced training program</a:t>
            </a:r>
          </a:p>
          <a:p>
            <a:pPr defTabSz="914400"/>
            <a:r>
              <a:rPr lang="en-US" kern="0" dirty="0"/>
              <a:t>Develops leaders for your club and the district</a:t>
            </a:r>
          </a:p>
          <a:p>
            <a:pPr defTabSz="914400"/>
            <a:r>
              <a:rPr lang="en-US" kern="0" dirty="0"/>
              <a:t>Worldwide program</a:t>
            </a:r>
          </a:p>
          <a:p>
            <a:pPr lvl="1" defTabSz="914400"/>
            <a:r>
              <a:rPr lang="en-US" kern="0" dirty="0"/>
              <a:t>We are in Mid-Atlantic Zone (14 Rotary districts)</a:t>
            </a:r>
          </a:p>
          <a:p>
            <a:pPr lvl="1" defTabSz="914400"/>
            <a:r>
              <a:rPr lang="en-US" kern="0" dirty="0"/>
              <a:t>Delivered in three modules</a:t>
            </a:r>
          </a:p>
          <a:p>
            <a:pPr lvl="1" defTabSz="914400"/>
            <a:endParaRPr lang="en-US" kern="0" dirty="0"/>
          </a:p>
          <a:p>
            <a:pPr lvl="1" defTabSz="914400"/>
            <a:endParaRPr lang="en-US" kern="0" dirty="0"/>
          </a:p>
          <a:p>
            <a:pPr lvl="1" defTabSz="914400"/>
            <a:endParaRPr lang="en-US" kern="0" dirty="0"/>
          </a:p>
          <a:p>
            <a:pPr lvl="1" defTabSz="914400"/>
            <a:endParaRPr lang="en-US" kern="0" dirty="0">
              <a:solidFill>
                <a:schemeClr val="tx2">
                  <a:lumMod val="20000"/>
                  <a:lumOff val="80000"/>
                </a:schemeClr>
              </a:solidFill>
            </a:endParaRPr>
          </a:p>
          <a:p>
            <a:pPr lvl="1" defTabSz="914400"/>
            <a:endParaRPr lang="en-US" kern="0" dirty="0">
              <a:solidFill>
                <a:schemeClr val="tx2">
                  <a:lumMod val="20000"/>
                  <a:lumOff val="80000"/>
                </a:schemeClr>
              </a:solidFill>
            </a:endParaRPr>
          </a:p>
          <a:p>
            <a:pPr marL="457200" lvl="1" indent="0" defTabSz="914400">
              <a:buFont typeface="Arial" charset="0"/>
              <a:buNone/>
            </a:pPr>
            <a:r>
              <a:rPr lang="en-US" i="1" u="sng" kern="0" dirty="0">
                <a:solidFill>
                  <a:schemeClr val="tx2">
                    <a:lumMod val="20000"/>
                    <a:lumOff val="80000"/>
                  </a:schemeClr>
                </a:solidFill>
                <a:hlinkClick r:id="rId3">
                  <a:extLst>
                    <a:ext uri="{A12FA001-AC4F-418D-AE19-62706E023703}">
                      <ahyp:hlinkClr xmlns="" xmlns:ahyp="http://schemas.microsoft.com/office/drawing/2018/hyperlinkcolor" val="tx"/>
                    </a:ext>
                  </a:extLst>
                </a:hlinkClick>
              </a:rPr>
              <a:t>http://www.rli33.org/</a:t>
            </a:r>
            <a:r>
              <a:rPr lang="en-US" i="1" kern="0" dirty="0">
                <a:solidFill>
                  <a:schemeClr val="tx2">
                    <a:lumMod val="20000"/>
                    <a:lumOff val="80000"/>
                  </a:schemeClr>
                </a:solidFill>
              </a:rPr>
              <a:t> </a:t>
            </a:r>
            <a:r>
              <a:rPr lang="en-US" i="1" kern="0" dirty="0"/>
              <a:t>for additional information and to register</a:t>
            </a:r>
          </a:p>
        </p:txBody>
      </p:sp>
      <p:pic>
        <p:nvPicPr>
          <p:cNvPr id="4" name="Picture 3">
            <a:extLst>
              <a:ext uri="{FF2B5EF4-FFF2-40B4-BE49-F238E27FC236}">
                <a16:creationId xmlns="" xmlns:a16="http://schemas.microsoft.com/office/drawing/2014/main" id="{53991AF3-FD32-4265-9D43-155D9BDAB0B6}"/>
              </a:ext>
            </a:extLst>
          </p:cNvPr>
          <p:cNvPicPr/>
          <p:nvPr/>
        </p:nvPicPr>
        <p:blipFill>
          <a:blip r:embed="rId4">
            <a:extLst>
              <a:ext uri="{28A0092B-C50C-407E-A947-70E740481C1C}">
                <a14:useLocalDpi xmlns:a14="http://schemas.microsoft.com/office/drawing/2010/main" val="0"/>
              </a:ext>
            </a:extLst>
          </a:blip>
          <a:stretch>
            <a:fillRect/>
          </a:stretch>
        </p:blipFill>
        <p:spPr>
          <a:xfrm>
            <a:off x="10022593" y="3324225"/>
            <a:ext cx="1701917" cy="1777002"/>
          </a:xfrm>
          <a:prstGeom prst="rect">
            <a:avLst/>
          </a:prstGeom>
        </p:spPr>
      </p:pic>
      <p:pic>
        <p:nvPicPr>
          <p:cNvPr id="5" name="Picture 4">
            <a:extLst>
              <a:ext uri="{FF2B5EF4-FFF2-40B4-BE49-F238E27FC236}">
                <a16:creationId xmlns="" xmlns:a16="http://schemas.microsoft.com/office/drawing/2014/main" id="{48A757D7-C5D6-4DA9-9FEB-2687EFA8B3E0}"/>
              </a:ext>
            </a:extLst>
          </p:cNvPr>
          <p:cNvPicPr/>
          <p:nvPr/>
        </p:nvPicPr>
        <p:blipFill>
          <a:blip r:embed="rId5"/>
          <a:stretch>
            <a:fillRect/>
          </a:stretch>
        </p:blipFill>
        <p:spPr>
          <a:xfrm>
            <a:off x="1526411" y="4160938"/>
            <a:ext cx="6791730" cy="1610687"/>
          </a:xfrm>
          <a:prstGeom prst="rect">
            <a:avLst/>
          </a:prstGeom>
        </p:spPr>
      </p:pic>
    </p:spTree>
    <p:extLst>
      <p:ext uri="{BB962C8B-B14F-4D97-AF65-F5344CB8AC3E}">
        <p14:creationId xmlns:p14="http://schemas.microsoft.com/office/powerpoint/2010/main" val="28368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1050" y="560730"/>
            <a:ext cx="6466835" cy="584775"/>
          </a:xfrm>
          <a:prstGeom prst="rect">
            <a:avLst/>
          </a:prstGeom>
          <a:noFill/>
        </p:spPr>
        <p:txBody>
          <a:bodyPr wrap="none" rtlCol="0">
            <a:spAutoFit/>
          </a:bodyPr>
          <a:lstStyle/>
          <a:p>
            <a:r>
              <a:rPr lang="en-US" sz="3200" b="1" dirty="0" smtClean="0">
                <a:solidFill>
                  <a:schemeClr val="bg1"/>
                </a:solidFill>
              </a:rPr>
              <a:t>Sporting Our Rotary Foundation</a:t>
            </a:r>
            <a:endParaRPr lang="en-US" sz="3200" b="1"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238" y="-64679"/>
            <a:ext cx="3876753" cy="1535442"/>
          </a:xfrm>
          <a:prstGeom prst="rect">
            <a:avLst/>
          </a:prstGeom>
        </p:spPr>
      </p:pic>
      <p:sp>
        <p:nvSpPr>
          <p:cNvPr id="9" name="TextBox 8"/>
          <p:cNvSpPr txBox="1"/>
          <p:nvPr/>
        </p:nvSpPr>
        <p:spPr>
          <a:xfrm>
            <a:off x="1685284" y="2388454"/>
            <a:ext cx="3258191" cy="1200329"/>
          </a:xfrm>
          <a:prstGeom prst="rect">
            <a:avLst/>
          </a:prstGeom>
          <a:noFill/>
        </p:spPr>
        <p:txBody>
          <a:bodyPr wrap="square" rtlCol="0">
            <a:spAutoFit/>
          </a:bodyPr>
          <a:lstStyle/>
          <a:p>
            <a:pPr>
              <a:lnSpc>
                <a:spcPct val="150000"/>
              </a:lnSpc>
            </a:pPr>
            <a:r>
              <a:rPr lang="en-US" sz="2400" dirty="0">
                <a:solidFill>
                  <a:schemeClr val="bg1"/>
                </a:solidFill>
              </a:rPr>
              <a:t>Outline of </a:t>
            </a:r>
            <a:r>
              <a:rPr lang="en-US" sz="2400" dirty="0" smtClean="0">
                <a:solidFill>
                  <a:schemeClr val="bg1"/>
                </a:solidFill>
              </a:rPr>
              <a:t>ways to give used by your club</a:t>
            </a:r>
            <a:endParaRPr lang="en-US" sz="2400" dirty="0">
              <a:solidFill>
                <a:schemeClr val="bg1"/>
              </a:solidFill>
            </a:endParaRPr>
          </a:p>
        </p:txBody>
      </p:sp>
      <p:pic>
        <p:nvPicPr>
          <p:cNvPr id="6" name="Picture 5">
            <a:extLst>
              <a:ext uri="{FF2B5EF4-FFF2-40B4-BE49-F238E27FC236}">
                <a16:creationId xmlns="" xmlns:a16="http://schemas.microsoft.com/office/drawing/2014/main" id="{6171F174-D82C-4742-8B7A-40A4D7C3D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84" y="219075"/>
            <a:ext cx="1149645" cy="1549255"/>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4E65C0F0-5698-4813-B576-B1077A9BE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550" y="4456073"/>
            <a:ext cx="2741104" cy="176889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1050" y="560730"/>
            <a:ext cx="5545877" cy="584775"/>
          </a:xfrm>
          <a:prstGeom prst="rect">
            <a:avLst/>
          </a:prstGeom>
          <a:noFill/>
        </p:spPr>
        <p:txBody>
          <a:bodyPr wrap="none" rtlCol="0">
            <a:spAutoFit/>
          </a:bodyPr>
          <a:lstStyle/>
          <a:p>
            <a:r>
              <a:rPr lang="en-US" sz="3200" b="1" dirty="0">
                <a:solidFill>
                  <a:schemeClr val="bg1"/>
                </a:solidFill>
              </a:rPr>
              <a:t>Our Club’s Mentor Program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238" y="-64679"/>
            <a:ext cx="3876753" cy="1535442"/>
          </a:xfrm>
          <a:prstGeom prst="rect">
            <a:avLst/>
          </a:prstGeom>
        </p:spPr>
      </p:pic>
      <p:sp>
        <p:nvSpPr>
          <p:cNvPr id="2" name="TextBox 1"/>
          <p:cNvSpPr txBox="1"/>
          <p:nvPr/>
        </p:nvSpPr>
        <p:spPr>
          <a:xfrm>
            <a:off x="8776927" y="3924300"/>
            <a:ext cx="2238375" cy="923330"/>
          </a:xfrm>
          <a:prstGeom prst="rect">
            <a:avLst/>
          </a:prstGeom>
          <a:noFill/>
        </p:spPr>
        <p:txBody>
          <a:bodyPr wrap="square" rtlCol="0">
            <a:spAutoFit/>
          </a:bodyPr>
          <a:lstStyle/>
          <a:p>
            <a:r>
              <a:rPr lang="en-US" dirty="0">
                <a:solidFill>
                  <a:schemeClr val="bg1"/>
                </a:solidFill>
              </a:rPr>
              <a:t>Photo and background of assigned mentor</a:t>
            </a:r>
          </a:p>
        </p:txBody>
      </p:sp>
      <p:sp>
        <p:nvSpPr>
          <p:cNvPr id="9" name="TextBox 8"/>
          <p:cNvSpPr txBox="1"/>
          <p:nvPr/>
        </p:nvSpPr>
        <p:spPr>
          <a:xfrm>
            <a:off x="1685284" y="2388454"/>
            <a:ext cx="4477392" cy="1754326"/>
          </a:xfrm>
          <a:prstGeom prst="rect">
            <a:avLst/>
          </a:prstGeom>
          <a:noFill/>
        </p:spPr>
        <p:txBody>
          <a:bodyPr wrap="square" rtlCol="0">
            <a:spAutoFit/>
          </a:bodyPr>
          <a:lstStyle/>
          <a:p>
            <a:pPr>
              <a:lnSpc>
                <a:spcPct val="150000"/>
              </a:lnSpc>
            </a:pPr>
            <a:r>
              <a:rPr lang="en-US" sz="2400" dirty="0">
                <a:solidFill>
                  <a:schemeClr val="bg1"/>
                </a:solidFill>
              </a:rPr>
              <a:t>Outline of activities accomplished under the guidance of the mentor</a:t>
            </a:r>
          </a:p>
        </p:txBody>
      </p:sp>
    </p:spTree>
    <p:extLst>
      <p:ext uri="{BB962C8B-B14F-4D97-AF65-F5344CB8AC3E}">
        <p14:creationId xmlns:p14="http://schemas.microsoft.com/office/powerpoint/2010/main" val="30411488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1050" y="560730"/>
            <a:ext cx="5012911" cy="584775"/>
          </a:xfrm>
          <a:prstGeom prst="rect">
            <a:avLst/>
          </a:prstGeom>
          <a:noFill/>
        </p:spPr>
        <p:txBody>
          <a:bodyPr wrap="none" rtlCol="0">
            <a:spAutoFit/>
          </a:bodyPr>
          <a:lstStyle/>
          <a:p>
            <a:r>
              <a:rPr lang="en-US" sz="3200" b="1" dirty="0">
                <a:solidFill>
                  <a:schemeClr val="bg1"/>
                </a:solidFill>
              </a:rPr>
              <a:t>New Member Orientation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238" y="-64679"/>
            <a:ext cx="3876753" cy="1535442"/>
          </a:xfrm>
          <a:prstGeom prst="rect">
            <a:avLst/>
          </a:prstGeom>
        </p:spPr>
      </p:pic>
      <p:sp>
        <p:nvSpPr>
          <p:cNvPr id="9" name="TextBox 8"/>
          <p:cNvSpPr txBox="1"/>
          <p:nvPr/>
        </p:nvSpPr>
        <p:spPr>
          <a:xfrm>
            <a:off x="1685283" y="2388454"/>
            <a:ext cx="4926531" cy="1685846"/>
          </a:xfrm>
          <a:prstGeom prst="rect">
            <a:avLst/>
          </a:prstGeom>
          <a:noFill/>
        </p:spPr>
        <p:txBody>
          <a:bodyPr wrap="square" rtlCol="0">
            <a:spAutoFit/>
          </a:bodyPr>
          <a:lstStyle/>
          <a:p>
            <a:pPr>
              <a:lnSpc>
                <a:spcPct val="150000"/>
              </a:lnSpc>
            </a:pPr>
            <a:r>
              <a:rPr lang="en-US" sz="2400" dirty="0">
                <a:solidFill>
                  <a:schemeClr val="bg1"/>
                </a:solidFill>
              </a:rPr>
              <a:t>Outline of activities accomplished during the club’s new member orientation process</a:t>
            </a:r>
          </a:p>
        </p:txBody>
      </p:sp>
    </p:spTree>
    <p:extLst>
      <p:ext uri="{BB962C8B-B14F-4D97-AF65-F5344CB8AC3E}">
        <p14:creationId xmlns:p14="http://schemas.microsoft.com/office/powerpoint/2010/main" val="38338635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75" y="2514600"/>
            <a:ext cx="9599102" cy="1631216"/>
          </a:xfrm>
          <a:prstGeom prst="rect">
            <a:avLst/>
          </a:prstGeom>
          <a:noFill/>
        </p:spPr>
        <p:txBody>
          <a:bodyPr wrap="none" rtlCol="0">
            <a:spAutoFit/>
          </a:bodyPr>
          <a:lstStyle/>
          <a:p>
            <a:pPr algn="ctr"/>
            <a:r>
              <a:rPr lang="en-US" sz="6000" dirty="0">
                <a:solidFill>
                  <a:schemeClr val="bg1"/>
                </a:solidFill>
              </a:rPr>
              <a:t>Welcome </a:t>
            </a:r>
          </a:p>
          <a:p>
            <a:pPr algn="ctr"/>
            <a:r>
              <a:rPr lang="en-US" sz="4000" dirty="0">
                <a:solidFill>
                  <a:schemeClr val="bg1"/>
                </a:solidFill>
              </a:rPr>
              <a:t>to the Rotary Club of ________________</a:t>
            </a:r>
          </a:p>
        </p:txBody>
      </p:sp>
    </p:spTree>
    <p:extLst>
      <p:ext uri="{BB962C8B-B14F-4D97-AF65-F5344CB8AC3E}">
        <p14:creationId xmlns:p14="http://schemas.microsoft.com/office/powerpoint/2010/main" val="84164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714240A-525A-4D16-A70C-184FD113FB58}"/>
              </a:ext>
            </a:extLst>
          </p:cNvPr>
          <p:cNvSpPr txBox="1"/>
          <p:nvPr/>
        </p:nvSpPr>
        <p:spPr>
          <a:xfrm>
            <a:off x="2180021" y="1176581"/>
            <a:ext cx="7915563" cy="769441"/>
          </a:xfrm>
          <a:prstGeom prst="rect">
            <a:avLst/>
          </a:prstGeom>
          <a:noFill/>
        </p:spPr>
        <p:txBody>
          <a:bodyPr wrap="square" rtlCol="0">
            <a:spAutoFit/>
          </a:bodyPr>
          <a:lstStyle/>
          <a:p>
            <a:r>
              <a:rPr lang="en-US" sz="4400" b="1" dirty="0">
                <a:solidFill>
                  <a:schemeClr val="bg1"/>
                </a:solidFill>
              </a:rPr>
              <a:t>New Member Orientation</a:t>
            </a:r>
          </a:p>
        </p:txBody>
      </p:sp>
      <p:sp>
        <p:nvSpPr>
          <p:cNvPr id="3" name="TextBox 2">
            <a:extLst>
              <a:ext uri="{FF2B5EF4-FFF2-40B4-BE49-F238E27FC236}">
                <a16:creationId xmlns="" xmlns:a16="http://schemas.microsoft.com/office/drawing/2014/main" id="{ACA58CB1-D0BD-46FA-AD9E-43649177E72F}"/>
              </a:ext>
            </a:extLst>
          </p:cNvPr>
          <p:cNvSpPr txBox="1"/>
          <p:nvPr/>
        </p:nvSpPr>
        <p:spPr>
          <a:xfrm>
            <a:off x="3228252" y="5482071"/>
            <a:ext cx="6516183" cy="646331"/>
          </a:xfrm>
          <a:prstGeom prst="rect">
            <a:avLst/>
          </a:prstGeom>
          <a:noFill/>
        </p:spPr>
        <p:txBody>
          <a:bodyPr wrap="square" rtlCol="0">
            <a:spAutoFit/>
          </a:bodyPr>
          <a:lstStyle/>
          <a:p>
            <a:pPr algn="ctr"/>
            <a:r>
              <a:rPr lang="en-US" sz="3600" dirty="0">
                <a:solidFill>
                  <a:schemeClr val="bg1"/>
                </a:solidFill>
              </a:rPr>
              <a:t>Welcome to our Rotary Club</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238" y="-64679"/>
            <a:ext cx="3876753" cy="1535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51" y="531775"/>
            <a:ext cx="9961936" cy="5419293"/>
          </a:xfrm>
          <a:prstGeom prst="rect">
            <a:avLst/>
          </a:prstGeom>
        </p:spPr>
      </p:pic>
      <p:pic>
        <p:nvPicPr>
          <p:cNvPr id="11" name="Picture 10">
            <a:extLst>
              <a:ext uri="{FF2B5EF4-FFF2-40B4-BE49-F238E27FC236}">
                <a16:creationId xmlns="" xmlns:a16="http://schemas.microsoft.com/office/drawing/2014/main" id="{26CC439F-DD3A-4D7A-B04B-0651CDF6B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86" y="2404173"/>
            <a:ext cx="4148474" cy="2765650"/>
          </a:xfrm>
          <a:prstGeom prst="rect">
            <a:avLst/>
          </a:prstGeom>
        </p:spPr>
      </p:pic>
    </p:spTree>
    <p:extLst>
      <p:ext uri="{BB962C8B-B14F-4D97-AF65-F5344CB8AC3E}">
        <p14:creationId xmlns:p14="http://schemas.microsoft.com/office/powerpoint/2010/main" val="114668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238" y="-64679"/>
            <a:ext cx="3876753" cy="1535442"/>
          </a:xfrm>
          <a:prstGeom prst="rect">
            <a:avLst/>
          </a:prstGeom>
        </p:spPr>
      </p:pic>
      <p:sp>
        <p:nvSpPr>
          <p:cNvPr id="7" name="TextBox 6"/>
          <p:cNvSpPr txBox="1"/>
          <p:nvPr/>
        </p:nvSpPr>
        <p:spPr>
          <a:xfrm>
            <a:off x="3559113" y="287543"/>
            <a:ext cx="4123245" cy="830997"/>
          </a:xfrm>
          <a:prstGeom prst="rect">
            <a:avLst/>
          </a:prstGeom>
          <a:noFill/>
          <a:effectLst>
            <a:outerShdw blurRad="50800" dist="38100" dir="2700000" algn="tl" rotWithShape="0">
              <a:prstClr val="black">
                <a:alpha val="85000"/>
              </a:prstClr>
            </a:outerShdw>
          </a:effectLst>
        </p:spPr>
        <p:txBody>
          <a:bodyPr wrap="none">
            <a:spAutoFit/>
          </a:bodyPr>
          <a:lstStyle/>
          <a:p>
            <a:pPr defTabSz="914394" fontAlgn="auto">
              <a:spcBef>
                <a:spcPts val="0"/>
              </a:spcBef>
              <a:spcAft>
                <a:spcPts val="0"/>
              </a:spcAft>
              <a:defRPr/>
            </a:pPr>
            <a:r>
              <a:rPr lang="en-US" sz="4800" b="1" kern="0" dirty="0">
                <a:solidFill>
                  <a:srgbClr val="FEBC16"/>
                </a:solidFill>
                <a:latin typeface="Arial" panose="020B0604020202020204" pitchFamily="34" charset="0"/>
                <a:cs typeface="Arial" panose="020B0604020202020204" pitchFamily="34" charset="0"/>
              </a:rPr>
              <a:t>Introductions</a:t>
            </a:r>
            <a:endParaRPr lang="en-US" sz="4000" b="1" kern="0" dirty="0">
              <a:solidFill>
                <a:srgbClr val="FEBC16"/>
              </a:solidFill>
              <a:latin typeface="Arial" panose="020B0604020202020204" pitchFamily="34" charset="0"/>
              <a:cs typeface="Arial" panose="020B0604020202020204" pitchFamily="34" charset="0"/>
            </a:endParaRPr>
          </a:p>
        </p:txBody>
      </p:sp>
      <p:sp>
        <p:nvSpPr>
          <p:cNvPr id="8" name="Rectangle 7"/>
          <p:cNvSpPr/>
          <p:nvPr/>
        </p:nvSpPr>
        <p:spPr>
          <a:xfrm>
            <a:off x="5360960" y="1649773"/>
            <a:ext cx="6620255" cy="4308872"/>
          </a:xfrm>
          <a:prstGeom prst="rect">
            <a:avLst/>
          </a:prstGeom>
          <a:effectLst>
            <a:outerShdw blurRad="50800" dist="38100" dir="2700000" algn="tl" rotWithShape="0">
              <a:prstClr val="black">
                <a:alpha val="84000"/>
              </a:prstClr>
            </a:outerShdw>
          </a:effectLst>
        </p:spPr>
        <p:txBody>
          <a:bodyPr wrap="square">
            <a:spAutoFit/>
          </a:bodyPr>
          <a:lstStyle/>
          <a:p>
            <a:pPr marL="468309" indent="-468309" defTabSz="914394">
              <a:spcAft>
                <a:spcPts val="600"/>
              </a:spcAft>
              <a:defRPr/>
            </a:pPr>
            <a:r>
              <a:rPr lang="en-US" sz="2800" dirty="0">
                <a:solidFill>
                  <a:schemeClr val="bg1"/>
                </a:solidFill>
              </a:rPr>
              <a:t>New Members</a:t>
            </a:r>
          </a:p>
          <a:p>
            <a:pPr marL="468309" indent="-468309" defTabSz="914394">
              <a:defRPr/>
            </a:pPr>
            <a:r>
              <a:rPr lang="en-US" sz="2000" dirty="0">
                <a:solidFill>
                  <a:schemeClr val="bg1"/>
                </a:solidFill>
              </a:rPr>
              <a:t>     Name</a:t>
            </a:r>
          </a:p>
          <a:p>
            <a:pPr marL="468309" indent="-468309" defTabSz="914394">
              <a:defRPr/>
            </a:pPr>
            <a:r>
              <a:rPr lang="en-US" sz="2000" dirty="0">
                <a:solidFill>
                  <a:schemeClr val="bg1"/>
                </a:solidFill>
              </a:rPr>
              <a:t>     Occupation</a:t>
            </a:r>
          </a:p>
          <a:p>
            <a:pPr marL="468309" indent="-468309" defTabSz="914394">
              <a:defRPr/>
            </a:pPr>
            <a:r>
              <a:rPr lang="en-US" sz="2000" dirty="0">
                <a:solidFill>
                  <a:schemeClr val="bg1"/>
                </a:solidFill>
              </a:rPr>
              <a:t>     Sponsor</a:t>
            </a:r>
          </a:p>
          <a:p>
            <a:pPr marL="925506" lvl="1" indent="-468309" defTabSz="914394">
              <a:defRPr/>
            </a:pPr>
            <a:r>
              <a:rPr lang="en-US" sz="2000" dirty="0">
                <a:solidFill>
                  <a:schemeClr val="bg1"/>
                </a:solidFill>
              </a:rPr>
              <a:t>Why You Decided to Join our Rotary Club</a:t>
            </a:r>
          </a:p>
          <a:p>
            <a:pPr marL="468309" indent="-468309" defTabSz="914394">
              <a:defRPr/>
            </a:pPr>
            <a:endParaRPr lang="en-US" sz="2800" dirty="0">
              <a:solidFill>
                <a:schemeClr val="bg1"/>
              </a:solidFill>
            </a:endParaRPr>
          </a:p>
          <a:p>
            <a:pPr marL="468309" indent="-468309" defTabSz="914394">
              <a:spcAft>
                <a:spcPts val="600"/>
              </a:spcAft>
              <a:defRPr/>
            </a:pPr>
            <a:r>
              <a:rPr lang="en-US" sz="2800" dirty="0">
                <a:solidFill>
                  <a:schemeClr val="bg1"/>
                </a:solidFill>
              </a:rPr>
              <a:t>Current Members</a:t>
            </a:r>
          </a:p>
          <a:p>
            <a:pPr marL="468309" indent="-468309" defTabSz="914394">
              <a:defRPr/>
            </a:pPr>
            <a:r>
              <a:rPr lang="en-US" sz="2000" dirty="0">
                <a:solidFill>
                  <a:schemeClr val="bg1"/>
                </a:solidFill>
              </a:rPr>
              <a:t>     Name</a:t>
            </a:r>
          </a:p>
          <a:p>
            <a:pPr marL="468309" indent="-468309" defTabSz="914394">
              <a:defRPr/>
            </a:pPr>
            <a:r>
              <a:rPr lang="en-US" sz="2000" dirty="0">
                <a:solidFill>
                  <a:schemeClr val="bg1"/>
                </a:solidFill>
              </a:rPr>
              <a:t>     Number of Years in Rotary</a:t>
            </a:r>
          </a:p>
          <a:p>
            <a:pPr marL="925506" lvl="1" indent="-468309" defTabSz="914394">
              <a:defRPr/>
            </a:pPr>
            <a:r>
              <a:rPr lang="en-US" sz="2000" dirty="0">
                <a:solidFill>
                  <a:schemeClr val="bg1"/>
                </a:solidFill>
              </a:rPr>
              <a:t>Why You Stay in our Rotary Club</a:t>
            </a:r>
          </a:p>
          <a:p>
            <a:pPr marL="468309" indent="-468309" defTabSz="914394">
              <a:defRPr/>
            </a:pPr>
            <a:endParaRPr lang="en-US" sz="2000" dirty="0">
              <a:solidFill>
                <a:schemeClr val="bg1"/>
              </a:solidFill>
            </a:endParaRPr>
          </a:p>
          <a:p>
            <a:pPr marL="468309" indent="-468309" defTabSz="914394">
              <a:defRPr/>
            </a:pPr>
            <a:r>
              <a:rPr lang="en-US" sz="2000" dirty="0">
                <a:solidFill>
                  <a:schemeClr val="bg1"/>
                </a:solidFill>
              </a:rPr>
              <a:t>Questions from Discover Rotary Experience?</a:t>
            </a:r>
            <a:endParaRPr lang="en-US" dirty="0">
              <a:solidFill>
                <a:schemeClr val="bg1"/>
              </a:solidFill>
            </a:endParaRPr>
          </a:p>
        </p:txBody>
      </p:sp>
      <p:pic>
        <p:nvPicPr>
          <p:cNvPr id="5" name="Picture 4"/>
          <p:cNvPicPr>
            <a:picLocks noChangeAspect="1"/>
          </p:cNvPicPr>
          <p:nvPr/>
        </p:nvPicPr>
        <p:blipFill>
          <a:blip r:embed="rId4"/>
          <a:stretch>
            <a:fillRect/>
          </a:stretch>
        </p:blipFill>
        <p:spPr>
          <a:xfrm>
            <a:off x="818836" y="1927784"/>
            <a:ext cx="3748643" cy="3752850"/>
          </a:xfrm>
          <a:prstGeom prst="rect">
            <a:avLst/>
          </a:prstGeom>
        </p:spPr>
      </p:pic>
    </p:spTree>
    <p:extLst>
      <p:ext uri="{BB962C8B-B14F-4D97-AF65-F5344CB8AC3E}">
        <p14:creationId xmlns:p14="http://schemas.microsoft.com/office/powerpoint/2010/main" val="149906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7DD545C-8E4D-4805-8B7C-545D51293073}"/>
              </a:ext>
            </a:extLst>
          </p:cNvPr>
          <p:cNvSpPr txBox="1"/>
          <p:nvPr/>
        </p:nvSpPr>
        <p:spPr>
          <a:xfrm>
            <a:off x="1289388" y="474209"/>
            <a:ext cx="8349464" cy="646331"/>
          </a:xfrm>
          <a:prstGeom prst="rect">
            <a:avLst/>
          </a:prstGeom>
          <a:noFill/>
        </p:spPr>
        <p:txBody>
          <a:bodyPr wrap="square" rtlCol="0">
            <a:spAutoFit/>
          </a:bodyPr>
          <a:lstStyle/>
          <a:p>
            <a:r>
              <a:rPr lang="en-US" sz="3600" b="1" dirty="0">
                <a:solidFill>
                  <a:schemeClr val="bg1"/>
                </a:solidFill>
              </a:rPr>
              <a:t>Where we sit in the Rotary Structure</a:t>
            </a:r>
          </a:p>
        </p:txBody>
      </p:sp>
      <p:sp>
        <p:nvSpPr>
          <p:cNvPr id="13" name="TextBox 12">
            <a:extLst>
              <a:ext uri="{FF2B5EF4-FFF2-40B4-BE49-F238E27FC236}">
                <a16:creationId xmlns="" xmlns:a16="http://schemas.microsoft.com/office/drawing/2014/main" id="{8B69FB5B-61A9-429D-B57B-0A05B23A79FD}"/>
              </a:ext>
            </a:extLst>
          </p:cNvPr>
          <p:cNvSpPr txBox="1"/>
          <p:nvPr/>
        </p:nvSpPr>
        <p:spPr>
          <a:xfrm>
            <a:off x="1136990" y="5191019"/>
            <a:ext cx="2263435" cy="707886"/>
          </a:xfrm>
          <a:prstGeom prst="rect">
            <a:avLst/>
          </a:prstGeom>
          <a:noFill/>
        </p:spPr>
        <p:txBody>
          <a:bodyPr wrap="square" rtlCol="0">
            <a:spAutoFit/>
          </a:bodyPr>
          <a:lstStyle/>
          <a:p>
            <a:pPr algn="ctr"/>
            <a:r>
              <a:rPr lang="en-US" sz="2000" dirty="0">
                <a:solidFill>
                  <a:schemeClr val="bg1"/>
                </a:solidFill>
              </a:rPr>
              <a:t>54 Clubs and 1,800+ Members</a:t>
            </a:r>
          </a:p>
        </p:txBody>
      </p:sp>
      <p:grpSp>
        <p:nvGrpSpPr>
          <p:cNvPr id="15" name="Group 14"/>
          <p:cNvGrpSpPr/>
          <p:nvPr/>
        </p:nvGrpSpPr>
        <p:grpSpPr>
          <a:xfrm>
            <a:off x="4514293" y="2198693"/>
            <a:ext cx="3943805" cy="3943805"/>
            <a:chOff x="0" y="0"/>
            <a:chExt cx="2686050" cy="268605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6050" cy="2619375"/>
            </a:xfrm>
            <a:prstGeom prst="rect">
              <a:avLst/>
            </a:prstGeom>
          </p:spPr>
        </p:pic>
        <p:sp>
          <p:nvSpPr>
            <p:cNvPr id="17" name="Oval 16"/>
            <p:cNvSpPr/>
            <p:nvPr/>
          </p:nvSpPr>
          <p:spPr>
            <a:xfrm>
              <a:off x="1619250" y="2419350"/>
              <a:ext cx="314325" cy="266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8" name="TextBox 17"/>
          <p:cNvSpPr txBox="1"/>
          <p:nvPr/>
        </p:nvSpPr>
        <p:spPr>
          <a:xfrm>
            <a:off x="8930962" y="2583997"/>
            <a:ext cx="2797561" cy="1754326"/>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bg1"/>
                </a:solidFill>
              </a:rPr>
              <a:t>1.2 million Rotarians</a:t>
            </a:r>
          </a:p>
          <a:p>
            <a:pPr marL="285750" indent="-285750">
              <a:buFont typeface="Arial" panose="020B0604020202020204" pitchFamily="34" charset="0"/>
              <a:buChar char="•"/>
            </a:pPr>
            <a:r>
              <a:rPr lang="en-US" sz="2000" dirty="0">
                <a:solidFill>
                  <a:schemeClr val="bg1"/>
                </a:solidFill>
              </a:rPr>
              <a:t>In 200 countries</a:t>
            </a:r>
          </a:p>
          <a:p>
            <a:pPr marL="285750" indent="-285750">
              <a:buFont typeface="Arial" panose="020B0604020202020204" pitchFamily="34" charset="0"/>
              <a:buChar char="•"/>
            </a:pPr>
            <a:r>
              <a:rPr lang="en-US" sz="2800" b="1" dirty="0">
                <a:solidFill>
                  <a:schemeClr val="bg1"/>
                </a:solidFill>
                <a:effectLst>
                  <a:outerShdw blurRad="50800" dist="38100" dir="2700000" algn="tl">
                    <a:srgbClr val="FF0000">
                      <a:alpha val="49000"/>
                    </a:srgbClr>
                  </a:outerShdw>
                </a:effectLst>
              </a:rPr>
              <a:t>36,000 clubs</a:t>
            </a:r>
          </a:p>
          <a:p>
            <a:pPr marL="285750" indent="-285750">
              <a:buFont typeface="Arial" panose="020B0604020202020204" pitchFamily="34" charset="0"/>
              <a:buChar char="•"/>
            </a:pPr>
            <a:r>
              <a:rPr lang="en-US" sz="2000" dirty="0">
                <a:solidFill>
                  <a:schemeClr val="bg1"/>
                </a:solidFill>
              </a:rPr>
              <a:t>535 districts</a:t>
            </a:r>
          </a:p>
          <a:p>
            <a:pPr marL="285750" indent="-285750">
              <a:buFont typeface="Arial" panose="020B0604020202020204" pitchFamily="34" charset="0"/>
              <a:buChar char="•"/>
            </a:pPr>
            <a:r>
              <a:rPr lang="en-US" sz="2000" dirty="0">
                <a:solidFill>
                  <a:schemeClr val="bg1"/>
                </a:solidFill>
              </a:rPr>
              <a:t>34 zones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024" y="-192844"/>
            <a:ext cx="3876753" cy="1535442"/>
          </a:xfrm>
          <a:prstGeom prst="rect">
            <a:avLst/>
          </a:prstGeom>
        </p:spPr>
      </p:pic>
      <p:sp>
        <p:nvSpPr>
          <p:cNvPr id="2" name="TextBox 1"/>
          <p:cNvSpPr txBox="1"/>
          <p:nvPr/>
        </p:nvSpPr>
        <p:spPr>
          <a:xfrm>
            <a:off x="5464120" y="1566263"/>
            <a:ext cx="2044149" cy="523220"/>
          </a:xfrm>
          <a:prstGeom prst="rect">
            <a:avLst/>
          </a:prstGeom>
          <a:noFill/>
        </p:spPr>
        <p:txBody>
          <a:bodyPr wrap="none" rtlCol="0">
            <a:spAutoFit/>
          </a:bodyPr>
          <a:lstStyle/>
          <a:p>
            <a:r>
              <a:rPr lang="en-US" sz="2800" b="1" u="sng" dirty="0">
                <a:solidFill>
                  <a:schemeClr val="bg1"/>
                </a:solidFill>
              </a:rPr>
              <a:t>Zone 33/34</a:t>
            </a:r>
          </a:p>
        </p:txBody>
      </p:sp>
      <p:sp>
        <p:nvSpPr>
          <p:cNvPr id="20" name="TextBox 19"/>
          <p:cNvSpPr txBox="1"/>
          <p:nvPr/>
        </p:nvSpPr>
        <p:spPr>
          <a:xfrm>
            <a:off x="9485747" y="2089483"/>
            <a:ext cx="1992790" cy="523220"/>
          </a:xfrm>
          <a:prstGeom prst="rect">
            <a:avLst/>
          </a:prstGeom>
          <a:noFill/>
        </p:spPr>
        <p:txBody>
          <a:bodyPr wrap="none" rtlCol="0">
            <a:spAutoFit/>
          </a:bodyPr>
          <a:lstStyle/>
          <a:p>
            <a:r>
              <a:rPr lang="en-US" sz="2800" b="1" u="sng" dirty="0">
                <a:solidFill>
                  <a:schemeClr val="bg1"/>
                </a:solidFill>
              </a:rPr>
              <a:t>Worldwide</a:t>
            </a:r>
          </a:p>
        </p:txBody>
      </p:sp>
      <p:sp>
        <p:nvSpPr>
          <p:cNvPr id="21" name="TextBox 20"/>
          <p:cNvSpPr txBox="1"/>
          <p:nvPr/>
        </p:nvSpPr>
        <p:spPr>
          <a:xfrm>
            <a:off x="1173246" y="1937083"/>
            <a:ext cx="2324675" cy="523220"/>
          </a:xfrm>
          <a:prstGeom prst="rect">
            <a:avLst/>
          </a:prstGeom>
          <a:noFill/>
        </p:spPr>
        <p:txBody>
          <a:bodyPr wrap="none" rtlCol="0">
            <a:spAutoFit/>
          </a:bodyPr>
          <a:lstStyle/>
          <a:p>
            <a:r>
              <a:rPr lang="en-US" sz="2800" b="1" u="sng" dirty="0">
                <a:solidFill>
                  <a:schemeClr val="bg1"/>
                </a:solidFill>
              </a:rPr>
              <a:t>District 7545</a:t>
            </a:r>
          </a:p>
        </p:txBody>
      </p:sp>
      <p:grpSp>
        <p:nvGrpSpPr>
          <p:cNvPr id="9" name="Group 8"/>
          <p:cNvGrpSpPr/>
          <p:nvPr/>
        </p:nvGrpSpPr>
        <p:grpSpPr>
          <a:xfrm>
            <a:off x="1392329" y="2662517"/>
            <a:ext cx="1886507" cy="2326287"/>
            <a:chOff x="988079" y="-363225"/>
            <a:chExt cx="5412721" cy="6674527"/>
          </a:xfrm>
        </p:grpSpPr>
        <p:pic>
          <p:nvPicPr>
            <p:cNvPr id="3" name="Picture 2"/>
            <p:cNvPicPr>
              <a:picLocks noChangeAspect="1"/>
            </p:cNvPicPr>
            <p:nvPr/>
          </p:nvPicPr>
          <p:blipFill>
            <a:blip r:embed="rId5"/>
            <a:stretch>
              <a:fillRect/>
            </a:stretch>
          </p:blipFill>
          <p:spPr>
            <a:xfrm>
              <a:off x="988079" y="-363225"/>
              <a:ext cx="5346751" cy="6674527"/>
            </a:xfrm>
            <a:prstGeom prst="rect">
              <a:avLst/>
            </a:prstGeom>
            <a:solidFill>
              <a:schemeClr val="bg1"/>
            </a:solidFill>
          </p:spPr>
        </p:pic>
        <p:sp>
          <p:nvSpPr>
            <p:cNvPr id="4" name="Freeform 3"/>
            <p:cNvSpPr/>
            <p:nvPr/>
          </p:nvSpPr>
          <p:spPr>
            <a:xfrm>
              <a:off x="5762625" y="2171700"/>
              <a:ext cx="600075" cy="1362075"/>
            </a:xfrm>
            <a:custGeom>
              <a:avLst/>
              <a:gdLst>
                <a:gd name="connsiteX0" fmla="*/ 0 w 600075"/>
                <a:gd name="connsiteY0" fmla="*/ 1362075 h 1362075"/>
                <a:gd name="connsiteX1" fmla="*/ 19050 w 600075"/>
                <a:gd name="connsiteY1" fmla="*/ 1285875 h 1362075"/>
                <a:gd name="connsiteX2" fmla="*/ 57150 w 600075"/>
                <a:gd name="connsiteY2" fmla="*/ 1228725 h 1362075"/>
                <a:gd name="connsiteX3" fmla="*/ 85725 w 600075"/>
                <a:gd name="connsiteY3" fmla="*/ 1190625 h 1362075"/>
                <a:gd name="connsiteX4" fmla="*/ 114300 w 600075"/>
                <a:gd name="connsiteY4" fmla="*/ 1181100 h 1362075"/>
                <a:gd name="connsiteX5" fmla="*/ 142875 w 600075"/>
                <a:gd name="connsiteY5" fmla="*/ 1152525 h 1362075"/>
                <a:gd name="connsiteX6" fmla="*/ 219075 w 600075"/>
                <a:gd name="connsiteY6" fmla="*/ 1095375 h 1362075"/>
                <a:gd name="connsiteX7" fmla="*/ 238125 w 600075"/>
                <a:gd name="connsiteY7" fmla="*/ 1038225 h 1362075"/>
                <a:gd name="connsiteX8" fmla="*/ 247650 w 600075"/>
                <a:gd name="connsiteY8" fmla="*/ 1009650 h 1362075"/>
                <a:gd name="connsiteX9" fmla="*/ 228600 w 600075"/>
                <a:gd name="connsiteY9" fmla="*/ 981075 h 1362075"/>
                <a:gd name="connsiteX10" fmla="*/ 219075 w 600075"/>
                <a:gd name="connsiteY10" fmla="*/ 952500 h 1362075"/>
                <a:gd name="connsiteX11" fmla="*/ 190500 w 600075"/>
                <a:gd name="connsiteY11" fmla="*/ 942975 h 1362075"/>
                <a:gd name="connsiteX12" fmla="*/ 180975 w 600075"/>
                <a:gd name="connsiteY12" fmla="*/ 904875 h 1362075"/>
                <a:gd name="connsiteX13" fmla="*/ 171450 w 600075"/>
                <a:gd name="connsiteY13" fmla="*/ 876300 h 1362075"/>
                <a:gd name="connsiteX14" fmla="*/ 190500 w 600075"/>
                <a:gd name="connsiteY14" fmla="*/ 847725 h 1362075"/>
                <a:gd name="connsiteX15" fmla="*/ 247650 w 600075"/>
                <a:gd name="connsiteY15" fmla="*/ 809625 h 1362075"/>
                <a:gd name="connsiteX16" fmla="*/ 314325 w 600075"/>
                <a:gd name="connsiteY16" fmla="*/ 781050 h 1362075"/>
                <a:gd name="connsiteX17" fmla="*/ 419100 w 600075"/>
                <a:gd name="connsiteY17" fmla="*/ 752475 h 1362075"/>
                <a:gd name="connsiteX18" fmla="*/ 447675 w 600075"/>
                <a:gd name="connsiteY18" fmla="*/ 742950 h 1362075"/>
                <a:gd name="connsiteX19" fmla="*/ 476250 w 600075"/>
                <a:gd name="connsiteY19" fmla="*/ 657225 h 1362075"/>
                <a:gd name="connsiteX20" fmla="*/ 523875 w 600075"/>
                <a:gd name="connsiteY20" fmla="*/ 609600 h 1362075"/>
                <a:gd name="connsiteX21" fmla="*/ 561975 w 600075"/>
                <a:gd name="connsiteY21" fmla="*/ 552450 h 1362075"/>
                <a:gd name="connsiteX22" fmla="*/ 581025 w 600075"/>
                <a:gd name="connsiteY22" fmla="*/ 495300 h 1362075"/>
                <a:gd name="connsiteX23" fmla="*/ 523875 w 600075"/>
                <a:gd name="connsiteY23" fmla="*/ 457200 h 1362075"/>
                <a:gd name="connsiteX24" fmla="*/ 495300 w 600075"/>
                <a:gd name="connsiteY24" fmla="*/ 438150 h 1362075"/>
                <a:gd name="connsiteX25" fmla="*/ 485775 w 600075"/>
                <a:gd name="connsiteY25" fmla="*/ 342900 h 1362075"/>
                <a:gd name="connsiteX26" fmla="*/ 523875 w 600075"/>
                <a:gd name="connsiteY26" fmla="*/ 285750 h 1362075"/>
                <a:gd name="connsiteX27" fmla="*/ 523875 w 600075"/>
                <a:gd name="connsiteY27" fmla="*/ 190500 h 1362075"/>
                <a:gd name="connsiteX28" fmla="*/ 495300 w 600075"/>
                <a:gd name="connsiteY28" fmla="*/ 180975 h 1362075"/>
                <a:gd name="connsiteX29" fmla="*/ 371475 w 600075"/>
                <a:gd name="connsiteY29" fmla="*/ 200025 h 1362075"/>
                <a:gd name="connsiteX30" fmla="*/ 314325 w 600075"/>
                <a:gd name="connsiteY30" fmla="*/ 219075 h 1362075"/>
                <a:gd name="connsiteX31" fmla="*/ 285750 w 600075"/>
                <a:gd name="connsiteY31" fmla="*/ 228600 h 1362075"/>
                <a:gd name="connsiteX32" fmla="*/ 257175 w 600075"/>
                <a:gd name="connsiteY32" fmla="*/ 200025 h 1362075"/>
                <a:gd name="connsiteX33" fmla="*/ 295275 w 600075"/>
                <a:gd name="connsiteY33" fmla="*/ 152400 h 1362075"/>
                <a:gd name="connsiteX34" fmla="*/ 352425 w 600075"/>
                <a:gd name="connsiteY34" fmla="*/ 104775 h 1362075"/>
                <a:gd name="connsiteX35" fmla="*/ 419100 w 600075"/>
                <a:gd name="connsiteY35" fmla="*/ 66675 h 1362075"/>
                <a:gd name="connsiteX36" fmla="*/ 447675 w 600075"/>
                <a:gd name="connsiteY36" fmla="*/ 38100 h 1362075"/>
                <a:gd name="connsiteX37" fmla="*/ 466725 w 600075"/>
                <a:gd name="connsiteY37" fmla="*/ 9525 h 1362075"/>
                <a:gd name="connsiteX38" fmla="*/ 495300 w 600075"/>
                <a:gd name="connsiteY38" fmla="*/ 0 h 1362075"/>
                <a:gd name="connsiteX39" fmla="*/ 552450 w 600075"/>
                <a:gd name="connsiteY39" fmla="*/ 28575 h 1362075"/>
                <a:gd name="connsiteX40" fmla="*/ 600075 w 600075"/>
                <a:gd name="connsiteY40" fmla="*/ 0 h 1362075"/>
                <a:gd name="connsiteX41" fmla="*/ 590550 w 600075"/>
                <a:gd name="connsiteY41" fmla="*/ 28575 h 1362075"/>
                <a:gd name="connsiteX42" fmla="*/ 542925 w 600075"/>
                <a:gd name="connsiteY42" fmla="*/ 85725 h 1362075"/>
                <a:gd name="connsiteX43" fmla="*/ 533400 w 600075"/>
                <a:gd name="connsiteY43" fmla="*/ 114300 h 1362075"/>
                <a:gd name="connsiteX44" fmla="*/ 552450 w 600075"/>
                <a:gd name="connsiteY44" fmla="*/ 180975 h 1362075"/>
                <a:gd name="connsiteX45" fmla="*/ 514350 w 600075"/>
                <a:gd name="connsiteY45" fmla="*/ 238125 h 1362075"/>
                <a:gd name="connsiteX46" fmla="*/ 504825 w 600075"/>
                <a:gd name="connsiteY46" fmla="*/ 266700 h 1362075"/>
                <a:gd name="connsiteX47" fmla="*/ 523875 w 600075"/>
                <a:gd name="connsiteY47" fmla="*/ 295275 h 1362075"/>
                <a:gd name="connsiteX48" fmla="*/ 533400 w 600075"/>
                <a:gd name="connsiteY48" fmla="*/ 361950 h 1362075"/>
                <a:gd name="connsiteX49" fmla="*/ 514350 w 600075"/>
                <a:gd name="connsiteY49" fmla="*/ 390525 h 1362075"/>
                <a:gd name="connsiteX50" fmla="*/ 581025 w 600075"/>
                <a:gd name="connsiteY50" fmla="*/ 457200 h 1362075"/>
                <a:gd name="connsiteX51" fmla="*/ 571500 w 600075"/>
                <a:gd name="connsiteY51" fmla="*/ 542925 h 1362075"/>
                <a:gd name="connsiteX52" fmla="*/ 552450 w 600075"/>
                <a:gd name="connsiteY52" fmla="*/ 581025 h 1362075"/>
                <a:gd name="connsiteX53" fmla="*/ 523875 w 600075"/>
                <a:gd name="connsiteY53" fmla="*/ 590550 h 1362075"/>
                <a:gd name="connsiteX54" fmla="*/ 514350 w 600075"/>
                <a:gd name="connsiteY54" fmla="*/ 628650 h 1362075"/>
                <a:gd name="connsiteX55" fmla="*/ 504825 w 600075"/>
                <a:gd name="connsiteY55" fmla="*/ 657225 h 1362075"/>
                <a:gd name="connsiteX56" fmla="*/ 514350 w 600075"/>
                <a:gd name="connsiteY56" fmla="*/ 704850 h 1362075"/>
                <a:gd name="connsiteX57" fmla="*/ 533400 w 600075"/>
                <a:gd name="connsiteY57" fmla="*/ 733425 h 1362075"/>
                <a:gd name="connsiteX58" fmla="*/ 523875 w 600075"/>
                <a:gd name="connsiteY58" fmla="*/ 74295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0075" h="1362075">
                  <a:moveTo>
                    <a:pt x="0" y="1362075"/>
                  </a:moveTo>
                  <a:cubicBezTo>
                    <a:pt x="2639" y="1348880"/>
                    <a:pt x="9897" y="1302350"/>
                    <a:pt x="19050" y="1285875"/>
                  </a:cubicBezTo>
                  <a:cubicBezTo>
                    <a:pt x="30169" y="1265861"/>
                    <a:pt x="43413" y="1247041"/>
                    <a:pt x="57150" y="1228725"/>
                  </a:cubicBezTo>
                  <a:cubicBezTo>
                    <a:pt x="66675" y="1216025"/>
                    <a:pt x="73529" y="1200788"/>
                    <a:pt x="85725" y="1190625"/>
                  </a:cubicBezTo>
                  <a:cubicBezTo>
                    <a:pt x="93438" y="1184197"/>
                    <a:pt x="104775" y="1184275"/>
                    <a:pt x="114300" y="1181100"/>
                  </a:cubicBezTo>
                  <a:cubicBezTo>
                    <a:pt x="123825" y="1171575"/>
                    <a:pt x="132449" y="1161055"/>
                    <a:pt x="142875" y="1152525"/>
                  </a:cubicBezTo>
                  <a:cubicBezTo>
                    <a:pt x="167448" y="1132420"/>
                    <a:pt x="219075" y="1095375"/>
                    <a:pt x="219075" y="1095375"/>
                  </a:cubicBezTo>
                  <a:lnTo>
                    <a:pt x="238125" y="1038225"/>
                  </a:lnTo>
                  <a:lnTo>
                    <a:pt x="247650" y="1009650"/>
                  </a:lnTo>
                  <a:cubicBezTo>
                    <a:pt x="241300" y="1000125"/>
                    <a:pt x="233720" y="991314"/>
                    <a:pt x="228600" y="981075"/>
                  </a:cubicBezTo>
                  <a:cubicBezTo>
                    <a:pt x="224110" y="972095"/>
                    <a:pt x="226175" y="959600"/>
                    <a:pt x="219075" y="952500"/>
                  </a:cubicBezTo>
                  <a:cubicBezTo>
                    <a:pt x="211975" y="945400"/>
                    <a:pt x="200025" y="946150"/>
                    <a:pt x="190500" y="942975"/>
                  </a:cubicBezTo>
                  <a:cubicBezTo>
                    <a:pt x="187325" y="930275"/>
                    <a:pt x="184571" y="917462"/>
                    <a:pt x="180975" y="904875"/>
                  </a:cubicBezTo>
                  <a:cubicBezTo>
                    <a:pt x="178217" y="895221"/>
                    <a:pt x="169799" y="886204"/>
                    <a:pt x="171450" y="876300"/>
                  </a:cubicBezTo>
                  <a:cubicBezTo>
                    <a:pt x="173332" y="865008"/>
                    <a:pt x="183171" y="856519"/>
                    <a:pt x="190500" y="847725"/>
                  </a:cubicBezTo>
                  <a:cubicBezTo>
                    <a:pt x="223775" y="807795"/>
                    <a:pt x="208084" y="826582"/>
                    <a:pt x="247650" y="809625"/>
                  </a:cubicBezTo>
                  <a:cubicBezTo>
                    <a:pt x="285814" y="793269"/>
                    <a:pt x="278584" y="789985"/>
                    <a:pt x="314325" y="781050"/>
                  </a:cubicBezTo>
                  <a:cubicBezTo>
                    <a:pt x="422030" y="754124"/>
                    <a:pt x="296495" y="793343"/>
                    <a:pt x="419100" y="752475"/>
                  </a:cubicBezTo>
                  <a:lnTo>
                    <a:pt x="447675" y="742950"/>
                  </a:lnTo>
                  <a:cubicBezTo>
                    <a:pt x="490961" y="678021"/>
                    <a:pt x="442029" y="759888"/>
                    <a:pt x="476250" y="657225"/>
                  </a:cubicBezTo>
                  <a:cubicBezTo>
                    <a:pt x="485321" y="630011"/>
                    <a:pt x="502104" y="624114"/>
                    <a:pt x="523875" y="609600"/>
                  </a:cubicBezTo>
                  <a:cubicBezTo>
                    <a:pt x="536575" y="590550"/>
                    <a:pt x="554735" y="574170"/>
                    <a:pt x="561975" y="552450"/>
                  </a:cubicBezTo>
                  <a:lnTo>
                    <a:pt x="581025" y="495300"/>
                  </a:lnTo>
                  <a:lnTo>
                    <a:pt x="523875" y="457200"/>
                  </a:lnTo>
                  <a:lnTo>
                    <a:pt x="495300" y="438150"/>
                  </a:lnTo>
                  <a:cubicBezTo>
                    <a:pt x="480943" y="395078"/>
                    <a:pt x="465622" y="383207"/>
                    <a:pt x="485775" y="342900"/>
                  </a:cubicBezTo>
                  <a:cubicBezTo>
                    <a:pt x="496014" y="322422"/>
                    <a:pt x="523875" y="285750"/>
                    <a:pt x="523875" y="285750"/>
                  </a:cubicBezTo>
                  <a:cubicBezTo>
                    <a:pt x="527601" y="263395"/>
                    <a:pt x="543474" y="214998"/>
                    <a:pt x="523875" y="190500"/>
                  </a:cubicBezTo>
                  <a:cubicBezTo>
                    <a:pt x="517603" y="182660"/>
                    <a:pt x="504825" y="184150"/>
                    <a:pt x="495300" y="180975"/>
                  </a:cubicBezTo>
                  <a:cubicBezTo>
                    <a:pt x="416585" y="207213"/>
                    <a:pt x="539860" y="168453"/>
                    <a:pt x="371475" y="200025"/>
                  </a:cubicBezTo>
                  <a:cubicBezTo>
                    <a:pt x="351738" y="203726"/>
                    <a:pt x="333375" y="212725"/>
                    <a:pt x="314325" y="219075"/>
                  </a:cubicBezTo>
                  <a:lnTo>
                    <a:pt x="285750" y="228600"/>
                  </a:lnTo>
                  <a:cubicBezTo>
                    <a:pt x="276225" y="219075"/>
                    <a:pt x="261435" y="212804"/>
                    <a:pt x="257175" y="200025"/>
                  </a:cubicBezTo>
                  <a:cubicBezTo>
                    <a:pt x="248337" y="173511"/>
                    <a:pt x="283411" y="162287"/>
                    <a:pt x="295275" y="152400"/>
                  </a:cubicBezTo>
                  <a:cubicBezTo>
                    <a:pt x="338257" y="116582"/>
                    <a:pt x="307277" y="130574"/>
                    <a:pt x="352425" y="104775"/>
                  </a:cubicBezTo>
                  <a:cubicBezTo>
                    <a:pt x="382068" y="87836"/>
                    <a:pt x="393784" y="87772"/>
                    <a:pt x="419100" y="66675"/>
                  </a:cubicBezTo>
                  <a:cubicBezTo>
                    <a:pt x="429448" y="58051"/>
                    <a:pt x="439051" y="48448"/>
                    <a:pt x="447675" y="38100"/>
                  </a:cubicBezTo>
                  <a:cubicBezTo>
                    <a:pt x="455004" y="29306"/>
                    <a:pt x="457786" y="16676"/>
                    <a:pt x="466725" y="9525"/>
                  </a:cubicBezTo>
                  <a:cubicBezTo>
                    <a:pt x="474565" y="3253"/>
                    <a:pt x="485775" y="3175"/>
                    <a:pt x="495300" y="0"/>
                  </a:cubicBezTo>
                  <a:cubicBezTo>
                    <a:pt x="503616" y="5544"/>
                    <a:pt x="538110" y="32160"/>
                    <a:pt x="552450" y="28575"/>
                  </a:cubicBezTo>
                  <a:cubicBezTo>
                    <a:pt x="570411" y="24085"/>
                    <a:pt x="584200" y="9525"/>
                    <a:pt x="600075" y="0"/>
                  </a:cubicBezTo>
                  <a:cubicBezTo>
                    <a:pt x="596900" y="9525"/>
                    <a:pt x="595040" y="19595"/>
                    <a:pt x="590550" y="28575"/>
                  </a:cubicBezTo>
                  <a:cubicBezTo>
                    <a:pt x="577289" y="55097"/>
                    <a:pt x="563991" y="64659"/>
                    <a:pt x="542925" y="85725"/>
                  </a:cubicBezTo>
                  <a:cubicBezTo>
                    <a:pt x="539750" y="95250"/>
                    <a:pt x="532401" y="104310"/>
                    <a:pt x="533400" y="114300"/>
                  </a:cubicBezTo>
                  <a:cubicBezTo>
                    <a:pt x="535700" y="137300"/>
                    <a:pt x="555965" y="158129"/>
                    <a:pt x="552450" y="180975"/>
                  </a:cubicBezTo>
                  <a:cubicBezTo>
                    <a:pt x="548969" y="203604"/>
                    <a:pt x="521590" y="216405"/>
                    <a:pt x="514350" y="238125"/>
                  </a:cubicBezTo>
                  <a:lnTo>
                    <a:pt x="504825" y="266700"/>
                  </a:lnTo>
                  <a:cubicBezTo>
                    <a:pt x="511175" y="276225"/>
                    <a:pt x="523875" y="283827"/>
                    <a:pt x="523875" y="295275"/>
                  </a:cubicBezTo>
                  <a:cubicBezTo>
                    <a:pt x="523875" y="369063"/>
                    <a:pt x="474998" y="323015"/>
                    <a:pt x="533400" y="361950"/>
                  </a:cubicBezTo>
                  <a:cubicBezTo>
                    <a:pt x="527050" y="371475"/>
                    <a:pt x="511867" y="379350"/>
                    <a:pt x="514350" y="390525"/>
                  </a:cubicBezTo>
                  <a:cubicBezTo>
                    <a:pt x="526577" y="445548"/>
                    <a:pt x="544518" y="445031"/>
                    <a:pt x="581025" y="457200"/>
                  </a:cubicBezTo>
                  <a:cubicBezTo>
                    <a:pt x="558800" y="523875"/>
                    <a:pt x="555625" y="495300"/>
                    <a:pt x="571500" y="542925"/>
                  </a:cubicBezTo>
                  <a:cubicBezTo>
                    <a:pt x="565150" y="555625"/>
                    <a:pt x="562490" y="570985"/>
                    <a:pt x="552450" y="581025"/>
                  </a:cubicBezTo>
                  <a:cubicBezTo>
                    <a:pt x="545350" y="588125"/>
                    <a:pt x="530147" y="582710"/>
                    <a:pt x="523875" y="590550"/>
                  </a:cubicBezTo>
                  <a:cubicBezTo>
                    <a:pt x="515697" y="600772"/>
                    <a:pt x="517946" y="616063"/>
                    <a:pt x="514350" y="628650"/>
                  </a:cubicBezTo>
                  <a:cubicBezTo>
                    <a:pt x="511592" y="638304"/>
                    <a:pt x="508000" y="647700"/>
                    <a:pt x="504825" y="657225"/>
                  </a:cubicBezTo>
                  <a:cubicBezTo>
                    <a:pt x="508000" y="673100"/>
                    <a:pt x="508666" y="689691"/>
                    <a:pt x="514350" y="704850"/>
                  </a:cubicBezTo>
                  <a:cubicBezTo>
                    <a:pt x="518370" y="715569"/>
                    <a:pt x="530624" y="722319"/>
                    <a:pt x="533400" y="733425"/>
                  </a:cubicBezTo>
                  <a:cubicBezTo>
                    <a:pt x="534489" y="737781"/>
                    <a:pt x="527050" y="739775"/>
                    <a:pt x="523875" y="74295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753100" y="2752725"/>
              <a:ext cx="647700" cy="1124061"/>
            </a:xfrm>
            <a:custGeom>
              <a:avLst/>
              <a:gdLst>
                <a:gd name="connsiteX0" fmla="*/ 0 w 647700"/>
                <a:gd name="connsiteY0" fmla="*/ 790575 h 1124061"/>
                <a:gd name="connsiteX1" fmla="*/ 76200 w 647700"/>
                <a:gd name="connsiteY1" fmla="*/ 809625 h 1124061"/>
                <a:gd name="connsiteX2" fmla="*/ 133350 w 647700"/>
                <a:gd name="connsiteY2" fmla="*/ 847725 h 1124061"/>
                <a:gd name="connsiteX3" fmla="*/ 200025 w 647700"/>
                <a:gd name="connsiteY3" fmla="*/ 914400 h 1124061"/>
                <a:gd name="connsiteX4" fmla="*/ 247650 w 647700"/>
                <a:gd name="connsiteY4" fmla="*/ 952500 h 1124061"/>
                <a:gd name="connsiteX5" fmla="*/ 266700 w 647700"/>
                <a:gd name="connsiteY5" fmla="*/ 981075 h 1124061"/>
                <a:gd name="connsiteX6" fmla="*/ 276225 w 647700"/>
                <a:gd name="connsiteY6" fmla="*/ 1066800 h 1124061"/>
                <a:gd name="connsiteX7" fmla="*/ 304800 w 647700"/>
                <a:gd name="connsiteY7" fmla="*/ 1076325 h 1124061"/>
                <a:gd name="connsiteX8" fmla="*/ 333375 w 647700"/>
                <a:gd name="connsiteY8" fmla="*/ 1095375 h 1124061"/>
                <a:gd name="connsiteX9" fmla="*/ 428625 w 647700"/>
                <a:gd name="connsiteY9" fmla="*/ 1114425 h 1124061"/>
                <a:gd name="connsiteX10" fmla="*/ 457200 w 647700"/>
                <a:gd name="connsiteY10" fmla="*/ 1123950 h 1124061"/>
                <a:gd name="connsiteX11" fmla="*/ 514350 w 647700"/>
                <a:gd name="connsiteY11" fmla="*/ 1104900 h 1124061"/>
                <a:gd name="connsiteX12" fmla="*/ 542925 w 647700"/>
                <a:gd name="connsiteY12" fmla="*/ 1076325 h 1124061"/>
                <a:gd name="connsiteX13" fmla="*/ 561975 w 647700"/>
                <a:gd name="connsiteY13" fmla="*/ 1038225 h 1124061"/>
                <a:gd name="connsiteX14" fmla="*/ 590550 w 647700"/>
                <a:gd name="connsiteY14" fmla="*/ 1028700 h 1124061"/>
                <a:gd name="connsiteX15" fmla="*/ 590550 w 647700"/>
                <a:gd name="connsiteY15" fmla="*/ 742950 h 1124061"/>
                <a:gd name="connsiteX16" fmla="*/ 600075 w 647700"/>
                <a:gd name="connsiteY16" fmla="*/ 714375 h 1124061"/>
                <a:gd name="connsiteX17" fmla="*/ 619125 w 647700"/>
                <a:gd name="connsiteY17" fmla="*/ 647700 h 1124061"/>
                <a:gd name="connsiteX18" fmla="*/ 609600 w 647700"/>
                <a:gd name="connsiteY18" fmla="*/ 533400 h 1124061"/>
                <a:gd name="connsiteX19" fmla="*/ 590550 w 647700"/>
                <a:gd name="connsiteY19" fmla="*/ 466725 h 1124061"/>
                <a:gd name="connsiteX20" fmla="*/ 581025 w 647700"/>
                <a:gd name="connsiteY20" fmla="*/ 400050 h 1124061"/>
                <a:gd name="connsiteX21" fmla="*/ 619125 w 647700"/>
                <a:gd name="connsiteY21" fmla="*/ 276225 h 1124061"/>
                <a:gd name="connsiteX22" fmla="*/ 647700 w 647700"/>
                <a:gd name="connsiteY22" fmla="*/ 266700 h 1124061"/>
                <a:gd name="connsiteX23" fmla="*/ 628650 w 647700"/>
                <a:gd name="connsiteY23" fmla="*/ 200025 h 1124061"/>
                <a:gd name="connsiteX24" fmla="*/ 609600 w 647700"/>
                <a:gd name="connsiteY24" fmla="*/ 171450 h 1124061"/>
                <a:gd name="connsiteX25" fmla="*/ 600075 w 647700"/>
                <a:gd name="connsiteY25" fmla="*/ 142875 h 1124061"/>
                <a:gd name="connsiteX26" fmla="*/ 542925 w 647700"/>
                <a:gd name="connsiteY26" fmla="*/ 123825 h 1124061"/>
                <a:gd name="connsiteX27" fmla="*/ 523875 w 647700"/>
                <a:gd name="connsiteY27" fmla="*/ 95250 h 1124061"/>
                <a:gd name="connsiteX28" fmla="*/ 542925 w 647700"/>
                <a:gd name="connsiteY28" fmla="*/ 66675 h 1124061"/>
                <a:gd name="connsiteX29" fmla="*/ 552450 w 647700"/>
                <a:gd name="connsiteY29" fmla="*/ 38100 h 1124061"/>
                <a:gd name="connsiteX30" fmla="*/ 571500 w 647700"/>
                <a:gd name="connsiteY30" fmla="*/ 0 h 11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1124061">
                  <a:moveTo>
                    <a:pt x="0" y="790575"/>
                  </a:moveTo>
                  <a:cubicBezTo>
                    <a:pt x="6870" y="791949"/>
                    <a:pt x="63648" y="801257"/>
                    <a:pt x="76200" y="809625"/>
                  </a:cubicBezTo>
                  <a:cubicBezTo>
                    <a:pt x="147549" y="857191"/>
                    <a:pt x="65406" y="825077"/>
                    <a:pt x="133350" y="847725"/>
                  </a:cubicBezTo>
                  <a:cubicBezTo>
                    <a:pt x="177019" y="913229"/>
                    <a:pt x="149730" y="897635"/>
                    <a:pt x="200025" y="914400"/>
                  </a:cubicBezTo>
                  <a:cubicBezTo>
                    <a:pt x="254620" y="996292"/>
                    <a:pt x="181925" y="899920"/>
                    <a:pt x="247650" y="952500"/>
                  </a:cubicBezTo>
                  <a:cubicBezTo>
                    <a:pt x="256589" y="959651"/>
                    <a:pt x="260350" y="971550"/>
                    <a:pt x="266700" y="981075"/>
                  </a:cubicBezTo>
                  <a:cubicBezTo>
                    <a:pt x="269875" y="1009650"/>
                    <a:pt x="265547" y="1040106"/>
                    <a:pt x="276225" y="1066800"/>
                  </a:cubicBezTo>
                  <a:cubicBezTo>
                    <a:pt x="279954" y="1076122"/>
                    <a:pt x="295820" y="1071835"/>
                    <a:pt x="304800" y="1076325"/>
                  </a:cubicBezTo>
                  <a:cubicBezTo>
                    <a:pt x="315039" y="1081445"/>
                    <a:pt x="323136" y="1090255"/>
                    <a:pt x="333375" y="1095375"/>
                  </a:cubicBezTo>
                  <a:cubicBezTo>
                    <a:pt x="359974" y="1108675"/>
                    <a:pt x="404054" y="1110915"/>
                    <a:pt x="428625" y="1114425"/>
                  </a:cubicBezTo>
                  <a:cubicBezTo>
                    <a:pt x="438150" y="1117600"/>
                    <a:pt x="447221" y="1125059"/>
                    <a:pt x="457200" y="1123950"/>
                  </a:cubicBezTo>
                  <a:cubicBezTo>
                    <a:pt x="477158" y="1121732"/>
                    <a:pt x="514350" y="1104900"/>
                    <a:pt x="514350" y="1104900"/>
                  </a:cubicBezTo>
                  <a:cubicBezTo>
                    <a:pt x="523875" y="1095375"/>
                    <a:pt x="535095" y="1087286"/>
                    <a:pt x="542925" y="1076325"/>
                  </a:cubicBezTo>
                  <a:cubicBezTo>
                    <a:pt x="551178" y="1064771"/>
                    <a:pt x="551935" y="1048265"/>
                    <a:pt x="561975" y="1038225"/>
                  </a:cubicBezTo>
                  <a:cubicBezTo>
                    <a:pt x="569075" y="1031125"/>
                    <a:pt x="581025" y="1031875"/>
                    <a:pt x="590550" y="1028700"/>
                  </a:cubicBezTo>
                  <a:cubicBezTo>
                    <a:pt x="575664" y="894729"/>
                    <a:pt x="574989" y="929679"/>
                    <a:pt x="590550" y="742950"/>
                  </a:cubicBezTo>
                  <a:cubicBezTo>
                    <a:pt x="591384" y="732944"/>
                    <a:pt x="597317" y="724029"/>
                    <a:pt x="600075" y="714375"/>
                  </a:cubicBezTo>
                  <a:cubicBezTo>
                    <a:pt x="623995" y="630654"/>
                    <a:pt x="596287" y="716213"/>
                    <a:pt x="619125" y="647700"/>
                  </a:cubicBezTo>
                  <a:cubicBezTo>
                    <a:pt x="615950" y="609600"/>
                    <a:pt x="614342" y="571337"/>
                    <a:pt x="609600" y="533400"/>
                  </a:cubicBezTo>
                  <a:cubicBezTo>
                    <a:pt x="607208" y="514264"/>
                    <a:pt x="596876" y="485704"/>
                    <a:pt x="590550" y="466725"/>
                  </a:cubicBezTo>
                  <a:cubicBezTo>
                    <a:pt x="587375" y="444500"/>
                    <a:pt x="581025" y="422501"/>
                    <a:pt x="581025" y="400050"/>
                  </a:cubicBezTo>
                  <a:cubicBezTo>
                    <a:pt x="581025" y="349442"/>
                    <a:pt x="579527" y="309224"/>
                    <a:pt x="619125" y="276225"/>
                  </a:cubicBezTo>
                  <a:cubicBezTo>
                    <a:pt x="626838" y="269797"/>
                    <a:pt x="638175" y="269875"/>
                    <a:pt x="647700" y="266700"/>
                  </a:cubicBezTo>
                  <a:cubicBezTo>
                    <a:pt x="644648" y="254493"/>
                    <a:pt x="635482" y="213690"/>
                    <a:pt x="628650" y="200025"/>
                  </a:cubicBezTo>
                  <a:cubicBezTo>
                    <a:pt x="623530" y="189786"/>
                    <a:pt x="614720" y="181689"/>
                    <a:pt x="609600" y="171450"/>
                  </a:cubicBezTo>
                  <a:cubicBezTo>
                    <a:pt x="605110" y="162470"/>
                    <a:pt x="608245" y="148711"/>
                    <a:pt x="600075" y="142875"/>
                  </a:cubicBezTo>
                  <a:cubicBezTo>
                    <a:pt x="583735" y="131203"/>
                    <a:pt x="542925" y="123825"/>
                    <a:pt x="542925" y="123825"/>
                  </a:cubicBezTo>
                  <a:cubicBezTo>
                    <a:pt x="536575" y="114300"/>
                    <a:pt x="523875" y="106698"/>
                    <a:pt x="523875" y="95250"/>
                  </a:cubicBezTo>
                  <a:cubicBezTo>
                    <a:pt x="523875" y="83802"/>
                    <a:pt x="537805" y="76914"/>
                    <a:pt x="542925" y="66675"/>
                  </a:cubicBezTo>
                  <a:cubicBezTo>
                    <a:pt x="547415" y="57695"/>
                    <a:pt x="548495" y="47328"/>
                    <a:pt x="552450" y="38100"/>
                  </a:cubicBezTo>
                  <a:cubicBezTo>
                    <a:pt x="558043" y="25049"/>
                    <a:pt x="571500" y="0"/>
                    <a:pt x="571500" y="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044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238" y="-64679"/>
            <a:ext cx="3876753" cy="1535442"/>
          </a:xfrm>
          <a:prstGeom prst="rect">
            <a:avLst/>
          </a:prstGeom>
        </p:spPr>
      </p:pic>
      <p:sp>
        <p:nvSpPr>
          <p:cNvPr id="4" name="TextBox 3"/>
          <p:cNvSpPr txBox="1"/>
          <p:nvPr/>
        </p:nvSpPr>
        <p:spPr>
          <a:xfrm>
            <a:off x="4013441" y="800100"/>
            <a:ext cx="3235181" cy="584775"/>
          </a:xfrm>
          <a:prstGeom prst="rect">
            <a:avLst/>
          </a:prstGeom>
          <a:noFill/>
        </p:spPr>
        <p:txBody>
          <a:bodyPr wrap="none" rtlCol="0">
            <a:spAutoFit/>
          </a:bodyPr>
          <a:lstStyle/>
          <a:p>
            <a:r>
              <a:rPr lang="en-US" sz="3200" b="1" dirty="0">
                <a:solidFill>
                  <a:schemeClr val="bg1"/>
                </a:solidFill>
              </a:rPr>
              <a:t>About Our Club</a:t>
            </a:r>
          </a:p>
        </p:txBody>
      </p:sp>
      <p:sp>
        <p:nvSpPr>
          <p:cNvPr id="5" name="Rectangle 4"/>
          <p:cNvSpPr/>
          <p:nvPr/>
        </p:nvSpPr>
        <p:spPr>
          <a:xfrm>
            <a:off x="1095375" y="1876425"/>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appropriate picture of your club or meeting location</a:t>
            </a:r>
          </a:p>
        </p:txBody>
      </p:sp>
      <p:sp>
        <p:nvSpPr>
          <p:cNvPr id="7" name="TextBox 6"/>
          <p:cNvSpPr txBox="1"/>
          <p:nvPr/>
        </p:nvSpPr>
        <p:spPr>
          <a:xfrm>
            <a:off x="4895850" y="2305050"/>
            <a:ext cx="1694695" cy="2343655"/>
          </a:xfrm>
          <a:prstGeom prst="rect">
            <a:avLst/>
          </a:prstGeom>
          <a:noFill/>
        </p:spPr>
        <p:txBody>
          <a:bodyPr wrap="none" rtlCol="0">
            <a:spAutoFit/>
          </a:bodyPr>
          <a:lstStyle/>
          <a:p>
            <a:pPr>
              <a:lnSpc>
                <a:spcPct val="150000"/>
              </a:lnSpc>
            </a:pPr>
            <a:r>
              <a:rPr lang="en-US" sz="2000" dirty="0">
                <a:solidFill>
                  <a:schemeClr val="bg1"/>
                </a:solidFill>
              </a:rPr>
              <a:t>Founded:</a:t>
            </a:r>
          </a:p>
          <a:p>
            <a:pPr>
              <a:lnSpc>
                <a:spcPct val="150000"/>
              </a:lnSpc>
            </a:pPr>
            <a:r>
              <a:rPr lang="en-US" sz="2000" dirty="0">
                <a:solidFill>
                  <a:schemeClr val="bg1"/>
                </a:solidFill>
              </a:rPr>
              <a:t>Members:</a:t>
            </a:r>
          </a:p>
          <a:p>
            <a:pPr>
              <a:lnSpc>
                <a:spcPct val="150000"/>
              </a:lnSpc>
            </a:pPr>
            <a:r>
              <a:rPr lang="en-US" sz="2000" dirty="0">
                <a:solidFill>
                  <a:schemeClr val="bg1"/>
                </a:solidFill>
              </a:rPr>
              <a:t>Service area:</a:t>
            </a:r>
          </a:p>
          <a:p>
            <a:pPr>
              <a:lnSpc>
                <a:spcPct val="150000"/>
              </a:lnSpc>
            </a:pPr>
            <a:endParaRPr lang="en-US" sz="2000" dirty="0">
              <a:solidFill>
                <a:schemeClr val="bg1"/>
              </a:solidFill>
            </a:endParaRPr>
          </a:p>
          <a:p>
            <a:pPr>
              <a:lnSpc>
                <a:spcPct val="150000"/>
              </a:lnSpc>
            </a:pPr>
            <a:endParaRPr lang="en-US" sz="2000" dirty="0">
              <a:solidFill>
                <a:schemeClr val="bg1"/>
              </a:solidFill>
            </a:endParaRPr>
          </a:p>
        </p:txBody>
      </p:sp>
    </p:spTree>
    <p:extLst>
      <p:ext uri="{BB962C8B-B14F-4D97-AF65-F5344CB8AC3E}">
        <p14:creationId xmlns:p14="http://schemas.microsoft.com/office/powerpoint/2010/main" val="876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Our Club’s Leadership</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024" y="-192844"/>
            <a:ext cx="3876753" cy="1535442"/>
          </a:xfrm>
          <a:prstGeom prst="rect">
            <a:avLst/>
          </a:prstGeom>
        </p:spPr>
      </p:pic>
      <p:sp>
        <p:nvSpPr>
          <p:cNvPr id="7" name="TextBox 6"/>
          <p:cNvSpPr txBox="1"/>
          <p:nvPr/>
        </p:nvSpPr>
        <p:spPr>
          <a:xfrm>
            <a:off x="1133475" y="1466850"/>
            <a:ext cx="3659976" cy="4708981"/>
          </a:xfrm>
          <a:prstGeom prst="rect">
            <a:avLst/>
          </a:prstGeom>
          <a:noFill/>
        </p:spPr>
        <p:txBody>
          <a:bodyPr wrap="none" rtlCol="0">
            <a:spAutoFit/>
          </a:bodyPr>
          <a:lstStyle/>
          <a:p>
            <a:pPr>
              <a:lnSpc>
                <a:spcPct val="150000"/>
              </a:lnSpc>
            </a:pPr>
            <a:r>
              <a:rPr lang="en-US" sz="2000" dirty="0">
                <a:solidFill>
                  <a:schemeClr val="bg1"/>
                </a:solidFill>
              </a:rPr>
              <a:t>Club President:</a:t>
            </a:r>
          </a:p>
          <a:p>
            <a:pPr>
              <a:lnSpc>
                <a:spcPct val="150000"/>
              </a:lnSpc>
            </a:pPr>
            <a:r>
              <a:rPr lang="en-US" sz="2000" dirty="0">
                <a:solidFill>
                  <a:schemeClr val="bg1"/>
                </a:solidFill>
              </a:rPr>
              <a:t>Club President-elect:</a:t>
            </a:r>
          </a:p>
          <a:p>
            <a:pPr>
              <a:lnSpc>
                <a:spcPct val="150000"/>
              </a:lnSpc>
            </a:pPr>
            <a:r>
              <a:rPr lang="en-US" sz="2000" dirty="0">
                <a:solidFill>
                  <a:schemeClr val="bg1"/>
                </a:solidFill>
              </a:rPr>
              <a:t>Club President-nominee:</a:t>
            </a:r>
          </a:p>
          <a:p>
            <a:pPr>
              <a:lnSpc>
                <a:spcPct val="150000"/>
              </a:lnSpc>
            </a:pPr>
            <a:r>
              <a:rPr lang="en-US" sz="2000" dirty="0">
                <a:solidFill>
                  <a:schemeClr val="bg1"/>
                </a:solidFill>
              </a:rPr>
              <a:t>Club Secretary:</a:t>
            </a:r>
          </a:p>
          <a:p>
            <a:pPr>
              <a:lnSpc>
                <a:spcPct val="150000"/>
              </a:lnSpc>
            </a:pPr>
            <a:r>
              <a:rPr lang="en-US" sz="2000" dirty="0">
                <a:solidFill>
                  <a:schemeClr val="bg1"/>
                </a:solidFill>
              </a:rPr>
              <a:t>Club Treasurer:</a:t>
            </a:r>
          </a:p>
          <a:p>
            <a:pPr>
              <a:lnSpc>
                <a:spcPct val="150000"/>
              </a:lnSpc>
            </a:pPr>
            <a:r>
              <a:rPr lang="en-US" sz="2000" dirty="0">
                <a:solidFill>
                  <a:schemeClr val="bg1"/>
                </a:solidFill>
              </a:rPr>
              <a:t>Membership Committee Chair:</a:t>
            </a:r>
          </a:p>
          <a:p>
            <a:pPr>
              <a:lnSpc>
                <a:spcPct val="150000"/>
              </a:lnSpc>
            </a:pPr>
            <a:r>
              <a:rPr lang="en-US" sz="2000" dirty="0">
                <a:solidFill>
                  <a:schemeClr val="bg1"/>
                </a:solidFill>
              </a:rPr>
              <a:t>Community Service Chair:</a:t>
            </a:r>
          </a:p>
          <a:p>
            <a:pPr>
              <a:lnSpc>
                <a:spcPct val="150000"/>
              </a:lnSpc>
            </a:pPr>
            <a:r>
              <a:rPr lang="en-US" sz="2000" dirty="0">
                <a:solidFill>
                  <a:schemeClr val="bg1"/>
                </a:solidFill>
              </a:rPr>
              <a:t>Foundation Chair:</a:t>
            </a:r>
          </a:p>
          <a:p>
            <a:pPr>
              <a:lnSpc>
                <a:spcPct val="150000"/>
              </a:lnSpc>
            </a:pPr>
            <a:r>
              <a:rPr lang="en-US" sz="2000" dirty="0">
                <a:solidFill>
                  <a:schemeClr val="bg1"/>
                </a:solidFill>
              </a:rPr>
              <a:t>Public Image Chair:</a:t>
            </a:r>
          </a:p>
          <a:p>
            <a:pPr>
              <a:lnSpc>
                <a:spcPct val="150000"/>
              </a:lnSpc>
            </a:pPr>
            <a:r>
              <a:rPr lang="en-US" sz="2000" dirty="0">
                <a:solidFill>
                  <a:schemeClr val="bg1"/>
                </a:solidFill>
              </a:rPr>
              <a:t>Board member’s-at-large:</a:t>
            </a:r>
          </a:p>
        </p:txBody>
      </p:sp>
      <p:sp>
        <p:nvSpPr>
          <p:cNvPr id="22" name="Rectangle 21"/>
          <p:cNvSpPr/>
          <p:nvPr/>
        </p:nvSpPr>
        <p:spPr>
          <a:xfrm>
            <a:off x="6772275" y="1866483"/>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photos of club officers</a:t>
            </a:r>
          </a:p>
        </p:txBody>
      </p:sp>
    </p:spTree>
    <p:extLst>
      <p:ext uri="{BB962C8B-B14F-4D97-AF65-F5344CB8AC3E}">
        <p14:creationId xmlns:p14="http://schemas.microsoft.com/office/powerpoint/2010/main" val="208313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Club Meetings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024" y="-192844"/>
            <a:ext cx="3876753" cy="1535442"/>
          </a:xfrm>
          <a:prstGeom prst="rect">
            <a:avLst/>
          </a:prstGeom>
        </p:spPr>
      </p:pic>
      <p:sp>
        <p:nvSpPr>
          <p:cNvPr id="7" name="TextBox 6"/>
          <p:cNvSpPr txBox="1"/>
          <p:nvPr/>
        </p:nvSpPr>
        <p:spPr>
          <a:xfrm>
            <a:off x="1133475" y="1466850"/>
            <a:ext cx="2513830" cy="2239844"/>
          </a:xfrm>
          <a:prstGeom prst="rect">
            <a:avLst/>
          </a:prstGeom>
          <a:noFill/>
        </p:spPr>
        <p:txBody>
          <a:bodyPr wrap="none" rtlCol="0">
            <a:spAutoFit/>
          </a:bodyPr>
          <a:lstStyle/>
          <a:p>
            <a:pPr>
              <a:lnSpc>
                <a:spcPct val="150000"/>
              </a:lnSpc>
            </a:pPr>
            <a:r>
              <a:rPr lang="en-US" sz="2400" dirty="0">
                <a:solidFill>
                  <a:schemeClr val="bg1"/>
                </a:solidFill>
              </a:rPr>
              <a:t>Meeting day:</a:t>
            </a:r>
          </a:p>
          <a:p>
            <a:pPr>
              <a:lnSpc>
                <a:spcPct val="150000"/>
              </a:lnSpc>
            </a:pPr>
            <a:r>
              <a:rPr lang="en-US" sz="2400" dirty="0">
                <a:solidFill>
                  <a:schemeClr val="bg1"/>
                </a:solidFill>
              </a:rPr>
              <a:t>Meeting time:</a:t>
            </a:r>
          </a:p>
          <a:p>
            <a:pPr>
              <a:lnSpc>
                <a:spcPct val="150000"/>
              </a:lnSpc>
            </a:pPr>
            <a:r>
              <a:rPr lang="en-US" sz="2400" dirty="0">
                <a:solidFill>
                  <a:schemeClr val="bg1"/>
                </a:solidFill>
              </a:rPr>
              <a:t>Meeting location:</a:t>
            </a:r>
          </a:p>
          <a:p>
            <a:pPr>
              <a:lnSpc>
                <a:spcPct val="150000"/>
              </a:lnSpc>
            </a:pPr>
            <a:r>
              <a:rPr lang="en-US" sz="2400" dirty="0">
                <a:solidFill>
                  <a:schemeClr val="bg1"/>
                </a:solidFill>
              </a:rPr>
              <a:t>Meeting format:</a:t>
            </a:r>
          </a:p>
        </p:txBody>
      </p:sp>
      <p:sp>
        <p:nvSpPr>
          <p:cNvPr id="22" name="Rectangle 21"/>
          <p:cNvSpPr/>
          <p:nvPr/>
        </p:nvSpPr>
        <p:spPr>
          <a:xfrm>
            <a:off x="6772275" y="1866483"/>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photo of club meeting and/or   meeting place</a:t>
            </a:r>
          </a:p>
        </p:txBody>
      </p:sp>
    </p:spTree>
    <p:extLst>
      <p:ext uri="{BB962C8B-B14F-4D97-AF65-F5344CB8AC3E}">
        <p14:creationId xmlns:p14="http://schemas.microsoft.com/office/powerpoint/2010/main" val="123160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Club Governance</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024" y="-192844"/>
            <a:ext cx="3876753" cy="1535442"/>
          </a:xfrm>
          <a:prstGeom prst="rect">
            <a:avLst/>
          </a:prstGeom>
        </p:spPr>
      </p:pic>
      <p:sp>
        <p:nvSpPr>
          <p:cNvPr id="7" name="TextBox 6"/>
          <p:cNvSpPr txBox="1"/>
          <p:nvPr/>
        </p:nvSpPr>
        <p:spPr>
          <a:xfrm>
            <a:off x="1131501" y="1948041"/>
            <a:ext cx="3661580" cy="3970318"/>
          </a:xfrm>
          <a:prstGeom prst="rect">
            <a:avLst/>
          </a:prstGeom>
          <a:noFill/>
        </p:spPr>
        <p:txBody>
          <a:bodyPr wrap="none" rtlCol="0">
            <a:spAutoFit/>
          </a:bodyPr>
          <a:lstStyle/>
          <a:p>
            <a:pPr>
              <a:lnSpc>
                <a:spcPct val="150000"/>
              </a:lnSpc>
            </a:pPr>
            <a:r>
              <a:rPr lang="en-US" sz="2400" dirty="0">
                <a:solidFill>
                  <a:schemeClr val="bg1"/>
                </a:solidFill>
              </a:rPr>
              <a:t>Rotary Guiding Principles</a:t>
            </a:r>
          </a:p>
          <a:p>
            <a:pPr marL="342900" indent="-342900">
              <a:lnSpc>
                <a:spcPct val="150000"/>
              </a:lnSpc>
              <a:buFont typeface="Arial" panose="020B0604020202020204" pitchFamily="34" charset="0"/>
              <a:buChar char="•"/>
            </a:pPr>
            <a:r>
              <a:rPr lang="en-US" sz="2400" dirty="0">
                <a:solidFill>
                  <a:schemeClr val="bg1"/>
                </a:solidFill>
              </a:rPr>
              <a:t>Core Values</a:t>
            </a:r>
          </a:p>
          <a:p>
            <a:pPr marL="342900" indent="-342900">
              <a:lnSpc>
                <a:spcPct val="150000"/>
              </a:lnSpc>
              <a:buFont typeface="Arial" panose="020B0604020202020204" pitchFamily="34" charset="0"/>
              <a:buChar char="•"/>
            </a:pPr>
            <a:r>
              <a:rPr lang="en-US" sz="2400" dirty="0">
                <a:solidFill>
                  <a:schemeClr val="bg1"/>
                </a:solidFill>
              </a:rPr>
              <a:t>Object of Rotary</a:t>
            </a:r>
          </a:p>
          <a:p>
            <a:pPr marL="342900" indent="-342900">
              <a:lnSpc>
                <a:spcPct val="150000"/>
              </a:lnSpc>
              <a:buFont typeface="Arial" panose="020B0604020202020204" pitchFamily="34" charset="0"/>
              <a:buChar char="•"/>
            </a:pPr>
            <a:r>
              <a:rPr lang="en-US" sz="2400" dirty="0">
                <a:solidFill>
                  <a:schemeClr val="bg1"/>
                </a:solidFill>
              </a:rPr>
              <a:t>Four-way Test</a:t>
            </a:r>
          </a:p>
          <a:p>
            <a:pPr>
              <a:lnSpc>
                <a:spcPct val="150000"/>
              </a:lnSpc>
            </a:pPr>
            <a:r>
              <a:rPr lang="en-US" sz="2400" dirty="0">
                <a:solidFill>
                  <a:schemeClr val="bg1"/>
                </a:solidFill>
              </a:rPr>
              <a:t>Governing documents</a:t>
            </a:r>
          </a:p>
          <a:p>
            <a:pPr marL="342900" indent="-342900">
              <a:lnSpc>
                <a:spcPct val="150000"/>
              </a:lnSpc>
              <a:buFont typeface="Arial" panose="020B0604020202020204" pitchFamily="34" charset="0"/>
              <a:buChar char="•"/>
            </a:pPr>
            <a:r>
              <a:rPr lang="en-US" sz="2400" dirty="0">
                <a:solidFill>
                  <a:schemeClr val="bg1"/>
                </a:solidFill>
              </a:rPr>
              <a:t>Club constitution</a:t>
            </a:r>
          </a:p>
          <a:p>
            <a:pPr marL="342900" indent="-342900">
              <a:lnSpc>
                <a:spcPct val="150000"/>
              </a:lnSpc>
              <a:buFont typeface="Arial" panose="020B0604020202020204" pitchFamily="34" charset="0"/>
              <a:buChar char="•"/>
            </a:pPr>
            <a:r>
              <a:rPr lang="en-US" sz="2400" dirty="0">
                <a:solidFill>
                  <a:schemeClr val="bg1"/>
                </a:solidFill>
              </a:rPr>
              <a:t>Club bylaws</a:t>
            </a:r>
          </a:p>
        </p:txBody>
      </p:sp>
      <p:pic>
        <p:nvPicPr>
          <p:cNvPr id="9" name="Picture 8" descr="A screenshot of a cell phone&#10;&#10;Description automatically generated">
            <a:extLst>
              <a:ext uri="{FF2B5EF4-FFF2-40B4-BE49-F238E27FC236}">
                <a16:creationId xmlns="" xmlns:a16="http://schemas.microsoft.com/office/drawing/2014/main" id="{92AF54C5-329C-4A87-B96D-8183FD44F3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4594" y="1190844"/>
            <a:ext cx="2581999" cy="3314481"/>
          </a:xfrm>
          <a:prstGeom prst="rect">
            <a:avLst/>
          </a:prstGeom>
        </p:spPr>
      </p:pic>
      <p:pic>
        <p:nvPicPr>
          <p:cNvPr id="10" name="Picture 9">
            <a:extLst>
              <a:ext uri="{FF2B5EF4-FFF2-40B4-BE49-F238E27FC236}">
                <a16:creationId xmlns="" xmlns:a16="http://schemas.microsoft.com/office/drawing/2014/main" id="{0D0F7C7E-8A5C-4B8A-9044-8A261B52F7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650" y="3191067"/>
            <a:ext cx="2348374" cy="3094896"/>
          </a:xfrm>
          <a:prstGeom prst="rect">
            <a:avLst/>
          </a:prstGeom>
        </p:spPr>
      </p:pic>
      <p:sp>
        <p:nvSpPr>
          <p:cNvPr id="2" name="TextBox 1"/>
          <p:cNvSpPr txBox="1"/>
          <p:nvPr/>
        </p:nvSpPr>
        <p:spPr>
          <a:xfrm>
            <a:off x="9031658" y="4686679"/>
            <a:ext cx="2334935" cy="1754326"/>
          </a:xfrm>
          <a:prstGeom prst="rect">
            <a:avLst/>
          </a:prstGeom>
          <a:noFill/>
        </p:spPr>
        <p:txBody>
          <a:bodyPr wrap="none" rtlCol="0">
            <a:spAutoFit/>
          </a:bodyPr>
          <a:lstStyle/>
          <a:p>
            <a:r>
              <a:rPr lang="en-US" dirty="0">
                <a:solidFill>
                  <a:schemeClr val="bg1"/>
                </a:solidFill>
              </a:rPr>
              <a:t>Rotary’s core values:</a:t>
            </a:r>
          </a:p>
          <a:p>
            <a:pPr marL="285750" indent="-285750">
              <a:buFont typeface="Arial" panose="020B0604020202020204" pitchFamily="34" charset="0"/>
              <a:buChar char="•"/>
            </a:pPr>
            <a:r>
              <a:rPr lang="en-US" dirty="0">
                <a:solidFill>
                  <a:schemeClr val="bg1"/>
                </a:solidFill>
              </a:rPr>
              <a:t>Service</a:t>
            </a:r>
          </a:p>
          <a:p>
            <a:pPr marL="285750" indent="-285750">
              <a:buFont typeface="Arial" panose="020B0604020202020204" pitchFamily="34" charset="0"/>
              <a:buChar char="•"/>
            </a:pPr>
            <a:r>
              <a:rPr lang="en-US" dirty="0">
                <a:solidFill>
                  <a:schemeClr val="bg1"/>
                </a:solidFill>
              </a:rPr>
              <a:t>Fellowship</a:t>
            </a:r>
          </a:p>
          <a:p>
            <a:pPr marL="285750" indent="-285750">
              <a:buFont typeface="Arial" panose="020B0604020202020204" pitchFamily="34" charset="0"/>
              <a:buChar char="•"/>
            </a:pPr>
            <a:r>
              <a:rPr lang="en-US" dirty="0">
                <a:solidFill>
                  <a:schemeClr val="bg1"/>
                </a:solidFill>
              </a:rPr>
              <a:t>Diversity</a:t>
            </a:r>
          </a:p>
          <a:p>
            <a:pPr marL="285750" indent="-285750">
              <a:buFont typeface="Arial" panose="020B0604020202020204" pitchFamily="34" charset="0"/>
              <a:buChar char="•"/>
            </a:pPr>
            <a:r>
              <a:rPr lang="en-US" dirty="0">
                <a:solidFill>
                  <a:schemeClr val="bg1"/>
                </a:solidFill>
              </a:rPr>
              <a:t>Integrity</a:t>
            </a:r>
          </a:p>
          <a:p>
            <a:pPr marL="285750" indent="-285750">
              <a:buFont typeface="Arial" panose="020B0604020202020204" pitchFamily="34" charset="0"/>
              <a:buChar char="•"/>
            </a:pPr>
            <a:r>
              <a:rPr lang="en-US" dirty="0">
                <a:solidFill>
                  <a:schemeClr val="bg1"/>
                </a:solidFill>
              </a:rPr>
              <a:t>Leadership</a:t>
            </a:r>
          </a:p>
        </p:txBody>
      </p:sp>
    </p:spTree>
    <p:extLst>
      <p:ext uri="{BB962C8B-B14F-4D97-AF65-F5344CB8AC3E}">
        <p14:creationId xmlns:p14="http://schemas.microsoft.com/office/powerpoint/2010/main" val="55869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Communications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024" y="-192844"/>
            <a:ext cx="3876753" cy="1535442"/>
          </a:xfrm>
          <a:prstGeom prst="rect">
            <a:avLst/>
          </a:prstGeom>
        </p:spPr>
      </p:pic>
      <p:sp>
        <p:nvSpPr>
          <p:cNvPr id="7" name="TextBox 6"/>
          <p:cNvSpPr txBox="1"/>
          <p:nvPr/>
        </p:nvSpPr>
        <p:spPr>
          <a:xfrm>
            <a:off x="1131501" y="1948041"/>
            <a:ext cx="3419526" cy="3416320"/>
          </a:xfrm>
          <a:prstGeom prst="rect">
            <a:avLst/>
          </a:prstGeom>
          <a:noFill/>
        </p:spPr>
        <p:txBody>
          <a:bodyPr wrap="none" rtlCol="0">
            <a:spAutoFit/>
          </a:bodyPr>
          <a:lstStyle/>
          <a:p>
            <a:pPr>
              <a:lnSpc>
                <a:spcPct val="150000"/>
              </a:lnSpc>
            </a:pPr>
            <a:r>
              <a:rPr lang="en-US" sz="2400" dirty="0">
                <a:solidFill>
                  <a:schemeClr val="bg1"/>
                </a:solidFill>
              </a:rPr>
              <a:t>Club website:</a:t>
            </a:r>
          </a:p>
          <a:p>
            <a:pPr>
              <a:lnSpc>
                <a:spcPct val="150000"/>
              </a:lnSpc>
            </a:pPr>
            <a:r>
              <a:rPr lang="en-US" sz="2400" dirty="0">
                <a:solidFill>
                  <a:schemeClr val="bg1"/>
                </a:solidFill>
              </a:rPr>
              <a:t>Club Facebook page:</a:t>
            </a:r>
          </a:p>
          <a:p>
            <a:pPr>
              <a:lnSpc>
                <a:spcPct val="150000"/>
              </a:lnSpc>
            </a:pPr>
            <a:r>
              <a:rPr lang="en-US" sz="2400" dirty="0">
                <a:solidFill>
                  <a:schemeClr val="bg1"/>
                </a:solidFill>
              </a:rPr>
              <a:t>Club Newsletter</a:t>
            </a:r>
          </a:p>
          <a:p>
            <a:pPr>
              <a:lnSpc>
                <a:spcPct val="150000"/>
              </a:lnSpc>
            </a:pPr>
            <a:r>
              <a:rPr lang="en-US" sz="2400" dirty="0">
                <a:solidFill>
                  <a:schemeClr val="bg1"/>
                </a:solidFill>
              </a:rPr>
              <a:t>District website:</a:t>
            </a:r>
          </a:p>
          <a:p>
            <a:pPr>
              <a:lnSpc>
                <a:spcPct val="150000"/>
              </a:lnSpc>
            </a:pPr>
            <a:r>
              <a:rPr lang="en-US" sz="2400" dirty="0">
                <a:solidFill>
                  <a:schemeClr val="bg1"/>
                </a:solidFill>
              </a:rPr>
              <a:t>District Facebook page:</a:t>
            </a:r>
          </a:p>
          <a:p>
            <a:pPr>
              <a:lnSpc>
                <a:spcPct val="150000"/>
              </a:lnSpc>
            </a:pPr>
            <a:r>
              <a:rPr lang="en-US" sz="2400" dirty="0">
                <a:solidFill>
                  <a:schemeClr val="bg1"/>
                </a:solidFill>
              </a:rPr>
              <a:t>Zone website:</a:t>
            </a:r>
          </a:p>
        </p:txBody>
      </p:sp>
      <p:sp>
        <p:nvSpPr>
          <p:cNvPr id="8" name="Rectangle 7"/>
          <p:cNvSpPr/>
          <p:nvPr/>
        </p:nvSpPr>
        <p:spPr>
          <a:xfrm>
            <a:off x="8220075" y="1948041"/>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copy of recent newsletter or website/Facebook post</a:t>
            </a:r>
          </a:p>
        </p:txBody>
      </p:sp>
    </p:spTree>
    <p:extLst>
      <p:ext uri="{BB962C8B-B14F-4D97-AF65-F5344CB8AC3E}">
        <p14:creationId xmlns:p14="http://schemas.microsoft.com/office/powerpoint/2010/main" val="4044030394"/>
      </p:ext>
    </p:extLst>
  </p:cSld>
  <p:clrMapOvr>
    <a:masterClrMapping/>
  </p:clrMapOvr>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Franklin Gothic Medium"/>
        <a:ea typeface=""/>
        <a:cs typeface="Arial"/>
      </a:majorFont>
      <a:minorFont>
        <a:latin typeface="Franklin Gothic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Franklin Gothic Medium"/>
        <a:ea typeface=""/>
        <a:cs typeface="Arial"/>
      </a:majorFont>
      <a:minorFont>
        <a:latin typeface="Franklin Gothic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6430</TotalTime>
  <Words>880</Words>
  <Application>Microsoft Office PowerPoint</Application>
  <PresentationFormat>Custom</PresentationFormat>
  <Paragraphs>137</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Discover Rotary</dc:title>
  <dc:creator>Sandra Olson</dc:creator>
  <cp:lastModifiedBy>Justin McCarthy</cp:lastModifiedBy>
  <cp:revision>492</cp:revision>
  <cp:lastPrinted>2020-08-11T13:38:24Z</cp:lastPrinted>
  <dcterms:created xsi:type="dcterms:W3CDTF">2019-03-15T01:56:26Z</dcterms:created>
  <dcterms:modified xsi:type="dcterms:W3CDTF">2022-06-30T19:54:25Z</dcterms:modified>
</cp:coreProperties>
</file>