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6" r:id="rId2"/>
    <p:sldId id="256" r:id="rId3"/>
    <p:sldId id="270" r:id="rId4"/>
    <p:sldId id="268" r:id="rId5"/>
    <p:sldId id="260" r:id="rId6"/>
    <p:sldId id="261" r:id="rId7"/>
    <p:sldId id="262" r:id="rId8"/>
    <p:sldId id="257" r:id="rId9"/>
    <p:sldId id="258" r:id="rId10"/>
    <p:sldId id="264" r:id="rId11"/>
    <p:sldId id="272" r:id="rId12"/>
    <p:sldId id="265" r:id="rId13"/>
    <p:sldId id="259" r:id="rId14"/>
    <p:sldId id="384" r:id="rId15"/>
    <p:sldId id="387" r:id="rId16"/>
    <p:sldId id="267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  <a:srgbClr val="000000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1C7880B-E0EE-43BB-A332-3514D5B7676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0340DA-8BAD-4D51-865D-AD995652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42661B8-5C48-4301-A914-454CEFAFA57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26E326-A880-4559-AFA0-4357B745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B35C-8525-4552-B472-2A005C4915C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fellowship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randcenter.rota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.rotary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rli33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otary.org/fellowshi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otary.org/fellowshi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203709"/>
            <a:ext cx="181633" cy="3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06" tIns="44953" rIns="89906" bIns="4495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7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53378" y="910362"/>
            <a:ext cx="3158920" cy="7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06" tIns="44953" rIns="89906" bIns="44953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9519" algn="ctr" defTabSz="8990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8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altLang="en-US" sz="787" dirty="0"/>
          </a:p>
          <a:p>
            <a:pPr indent="449519" algn="ctr" defTabSz="8990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Care Manual</a:t>
            </a:r>
            <a:endParaRPr lang="en-US" altLang="en-US" sz="787" dirty="0"/>
          </a:p>
          <a:p>
            <a:pPr indent="449519" algn="ctr" defTabSz="8990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8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“Supporting the membership journey”</a:t>
            </a:r>
            <a:endParaRPr lang="en-US" altLang="en-US" sz="78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7" y="450850"/>
            <a:ext cx="4624875" cy="1831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5890" y="2933686"/>
            <a:ext cx="6254220" cy="20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87"/>
              </a:spcAft>
            </a:pPr>
            <a:r>
              <a:rPr lang="en-US" sz="4326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</a:t>
            </a:r>
            <a:r>
              <a:rPr lang="en-US" sz="43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137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87"/>
              </a:spcAft>
            </a:pPr>
            <a:r>
              <a:rPr lang="en-US" sz="354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Your Rotary Horizons Slide </a:t>
            </a:r>
            <a:r>
              <a:rPr lang="en-US" sz="354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endParaRPr lang="en-US" sz="137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5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16273" cy="4351338"/>
          </a:xfrm>
        </p:spPr>
        <p:txBody>
          <a:bodyPr/>
          <a:lstStyle/>
          <a:p>
            <a:r>
              <a:rPr lang="en-US" dirty="0"/>
              <a:t>Comprehensive database of worldwide Rotary projects</a:t>
            </a:r>
          </a:p>
          <a:p>
            <a:r>
              <a:rPr lang="en-US" dirty="0"/>
              <a:t>Browse by:</a:t>
            </a:r>
          </a:p>
          <a:p>
            <a:pPr lvl="1"/>
            <a:r>
              <a:rPr lang="en-US" dirty="0"/>
              <a:t>Keyword</a:t>
            </a:r>
          </a:p>
          <a:p>
            <a:pPr lvl="1"/>
            <a:r>
              <a:rPr lang="en-US" dirty="0"/>
              <a:t>Zone/District/Club</a:t>
            </a:r>
          </a:p>
          <a:p>
            <a:pPr lvl="1"/>
            <a:r>
              <a:rPr lang="en-US" dirty="0"/>
              <a:t>Area of Focus</a:t>
            </a:r>
          </a:p>
          <a:p>
            <a:pPr lvl="1"/>
            <a:r>
              <a:rPr lang="en-US" dirty="0"/>
              <a:t>Location</a:t>
            </a:r>
          </a:p>
          <a:p>
            <a:r>
              <a:rPr lang="en-US" dirty="0"/>
              <a:t>Showcase what your club is doing</a:t>
            </a:r>
          </a:p>
          <a:p>
            <a:r>
              <a:rPr lang="en-US" dirty="0"/>
              <a:t>Locate partner clubs for grants and other projects</a:t>
            </a:r>
          </a:p>
          <a:p>
            <a:endParaRPr lang="en-US" dirty="0"/>
          </a:p>
        </p:txBody>
      </p:sp>
      <p:pic>
        <p:nvPicPr>
          <p:cNvPr id="4" name="Picture 2" descr="https://map.rotary.org/SiteCollectionImages/Images/DaysofServ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08" y="2604655"/>
            <a:ext cx="3347101" cy="22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9094" y="6127234"/>
            <a:ext cx="522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www.rotary.org/showcase</a:t>
            </a:r>
            <a:r>
              <a:rPr lang="en-US" dirty="0"/>
              <a:t> for more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powerful messages</a:t>
            </a:r>
          </a:p>
          <a:p>
            <a:r>
              <a:rPr lang="en-US" dirty="0"/>
              <a:t>Ensure proper and consistent use of Rotary’s brand</a:t>
            </a:r>
          </a:p>
          <a:p>
            <a:pPr lvl="1"/>
            <a:r>
              <a:rPr lang="en-US" dirty="0"/>
              <a:t>Structure a proper club logo</a:t>
            </a:r>
          </a:p>
          <a:p>
            <a:pPr lvl="1"/>
            <a:r>
              <a:rPr lang="en-US" dirty="0"/>
              <a:t>Utilize the Rotary logo correctly</a:t>
            </a:r>
          </a:p>
          <a:p>
            <a:r>
              <a:rPr lang="en-US" dirty="0"/>
              <a:t>Expand our reach</a:t>
            </a:r>
          </a:p>
          <a:p>
            <a:r>
              <a:rPr lang="en-US" dirty="0"/>
              <a:t>Create a positive public image in your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930" y="6176963"/>
            <a:ext cx="537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www.brandcenter.rotary.org</a:t>
            </a:r>
            <a:r>
              <a:rPr lang="en-US" dirty="0"/>
              <a:t> for more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237" y="1939636"/>
            <a:ext cx="1533587" cy="15629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820675" y="1881764"/>
            <a:ext cx="1678709" cy="16787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7"/>
            <a:endCxn id="6" idx="3"/>
          </p:cNvCxnSpPr>
          <p:nvPr/>
        </p:nvCxnSpPr>
        <p:spPr>
          <a:xfrm flipH="1">
            <a:off x="10066516" y="2127605"/>
            <a:ext cx="1187027" cy="11870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978" y="3805466"/>
            <a:ext cx="1834101" cy="1704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68" y="4876799"/>
            <a:ext cx="3244454" cy="942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Learning Center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233" y="3980872"/>
            <a:ext cx="6948094" cy="2627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054" y="1866284"/>
            <a:ext cx="8571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295 courses in English… and growing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84 courses in Club Leadership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Interactive and engaging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great resource for expanding your Rotary knowledge and developing your 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054" y="3688484"/>
            <a:ext cx="3740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On-line training for your club leadership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Resource for member personal and professional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92" y="5962262"/>
            <a:ext cx="28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 </a:t>
            </a:r>
            <a:r>
              <a:rPr lang="en-US" dirty="0">
                <a:hlinkClick r:id="rId3"/>
              </a:rPr>
              <a:t>www.learn.rotary.org</a:t>
            </a:r>
            <a:r>
              <a:rPr lang="en-US" dirty="0"/>
              <a:t> for more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Leadership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454"/>
          </a:xfrm>
        </p:spPr>
        <p:txBody>
          <a:bodyPr>
            <a:normAutofit/>
          </a:bodyPr>
          <a:lstStyle/>
          <a:p>
            <a:r>
              <a:rPr lang="en-US" dirty="0"/>
              <a:t>Rotary knowledge and leadership advanced training program</a:t>
            </a:r>
          </a:p>
          <a:p>
            <a:r>
              <a:rPr lang="en-US" dirty="0"/>
              <a:t>Develops leaders for your club and the district</a:t>
            </a:r>
          </a:p>
          <a:p>
            <a:r>
              <a:rPr lang="en-US" dirty="0"/>
              <a:t>Worldwide program</a:t>
            </a:r>
          </a:p>
          <a:p>
            <a:pPr lvl="1"/>
            <a:r>
              <a:rPr lang="en-US" dirty="0"/>
              <a:t>We are in Mid-Atlantic Zone (14 Rotary districts)</a:t>
            </a:r>
          </a:p>
          <a:p>
            <a:pPr lvl="1"/>
            <a:r>
              <a:rPr lang="en-US" dirty="0"/>
              <a:t>Delivered in three modules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u="sng" dirty="0">
                <a:hlinkClick r:id="rId2"/>
              </a:rPr>
              <a:t>http://www.rli33.org/</a:t>
            </a:r>
            <a:r>
              <a:rPr lang="en-US" i="1" dirty="0"/>
              <a:t> for additional information and to register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4" y="4086658"/>
            <a:ext cx="1701917" cy="17770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526411" y="4160938"/>
            <a:ext cx="6791730" cy="1610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Club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tool for setting goals and tracking club progress</a:t>
            </a:r>
          </a:p>
          <a:p>
            <a:pPr lvl="1"/>
            <a:r>
              <a:rPr lang="en-US" dirty="0"/>
              <a:t>Club 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Service Project Reporting</a:t>
            </a:r>
          </a:p>
          <a:p>
            <a:pPr lvl="1"/>
            <a:r>
              <a:rPr lang="en-US" dirty="0"/>
              <a:t>Club Rating</a:t>
            </a:r>
          </a:p>
          <a:p>
            <a:r>
              <a:rPr lang="en-US" dirty="0"/>
              <a:t>Repository of historical club performance</a:t>
            </a:r>
          </a:p>
          <a:p>
            <a:pPr lvl="1"/>
            <a:r>
              <a:rPr lang="en-US" dirty="0"/>
              <a:t>Report Generator</a:t>
            </a:r>
          </a:p>
          <a:p>
            <a:r>
              <a:rPr lang="en-US" dirty="0"/>
              <a:t>Resource links for club leaders</a:t>
            </a:r>
          </a:p>
          <a:p>
            <a:pPr lvl="1"/>
            <a:r>
              <a:rPr lang="en-US" dirty="0"/>
              <a:t>“How to” library</a:t>
            </a:r>
          </a:p>
          <a:p>
            <a:pPr lvl="1"/>
            <a:r>
              <a:rPr lang="en-US" dirty="0"/>
              <a:t>Links to club resources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994" y="4768880"/>
            <a:ext cx="3227698" cy="1829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09" y="2363153"/>
            <a:ext cx="3178209" cy="2405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Training Opportunities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7892" y="1900630"/>
            <a:ext cx="478938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Combining fun and Rotary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 Leadership Summits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Spring Leadership Training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Ongoing</a:t>
            </a:r>
            <a:r>
              <a:rPr lang="en-US" dirty="0" smtClean="0"/>
              <a:t> Zone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Director’s </a:t>
            </a:r>
            <a:r>
              <a:rPr lang="en-US" dirty="0" err="1" smtClean="0"/>
              <a:t>Zoomformation</a:t>
            </a:r>
            <a:r>
              <a:rPr lang="en-US" dirty="0" smtClean="0"/>
              <a:t> calls (monthly)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Membership calls (monthly)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 Image calls (monthly)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Foundation calls (when announced)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030" y="5890806"/>
            <a:ext cx="417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Learn more at 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rizones33-34.org</a:t>
            </a:r>
            <a:endParaRPr lang="en-US" sz="24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00" y="4699970"/>
            <a:ext cx="3481519" cy="1585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182" y="2111303"/>
            <a:ext cx="3720517" cy="27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Convention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6" y="1690688"/>
            <a:ext cx="6896100" cy="386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1260" y="2464598"/>
            <a:ext cx="3383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2024</a:t>
            </a:r>
            <a:r>
              <a:rPr lang="en-US" dirty="0" smtClean="0"/>
              <a:t>: 8-12 June, Singapore</a:t>
            </a:r>
          </a:p>
          <a:p>
            <a:r>
              <a:rPr lang="en-US" dirty="0" smtClean="0"/>
              <a:t>2025: 21-25 June, Calgary,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2026: 13-17 June, Taipei, Taiwan</a:t>
            </a:r>
          </a:p>
          <a:p>
            <a:r>
              <a:rPr lang="en-US" dirty="0" smtClean="0"/>
              <a:t>2027: 5-9 June, Honolulu, Hawaii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030" y="5890806"/>
            <a:ext cx="484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Learn more at 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</a:rPr>
              <a:t>Convention.rotary.org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513" y="4334799"/>
            <a:ext cx="1735772" cy="2017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1260" y="2101827"/>
            <a:ext cx="3454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Currently planned conventions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1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05" y="4277734"/>
            <a:ext cx="2743749" cy="1658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096" y="1921079"/>
            <a:ext cx="10866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Expanding Your Rotary Horizons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09846" y="3197984"/>
            <a:ext cx="8246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A snapshot of Rotary programs and 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Rotaract </a:t>
            </a:r>
            <a:r>
              <a:rPr lang="en-US" sz="3600" i="1" dirty="0"/>
              <a:t>(“Rotary in Action”)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88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Began in Charlotte NC as youth program in 1968</a:t>
            </a:r>
          </a:p>
          <a:p>
            <a:r>
              <a:rPr lang="en-US" dirty="0"/>
              <a:t>Now over 200,000 members in 11,000 clubs in 189 countries</a:t>
            </a:r>
          </a:p>
          <a:p>
            <a:r>
              <a:rPr lang="en-US" dirty="0"/>
              <a:t>Young professionals 18 and over</a:t>
            </a:r>
          </a:p>
          <a:p>
            <a:r>
              <a:rPr lang="en-US" dirty="0"/>
              <a:t>Typical club formats</a:t>
            </a:r>
          </a:p>
          <a:p>
            <a:pPr lvl="1"/>
            <a:r>
              <a:rPr lang="en-US" dirty="0"/>
              <a:t>College/University-based</a:t>
            </a:r>
          </a:p>
          <a:p>
            <a:pPr lvl="1"/>
            <a:r>
              <a:rPr lang="en-US" dirty="0"/>
              <a:t>Community-based</a:t>
            </a:r>
          </a:p>
          <a:p>
            <a:r>
              <a:rPr lang="en-US" dirty="0"/>
              <a:t>Elevated to independent status July 1, 2020</a:t>
            </a:r>
          </a:p>
          <a:p>
            <a:pPr lvl="1"/>
            <a:r>
              <a:rPr lang="en-US" dirty="0"/>
              <a:t>Can be independent or Rotary Club(s) sponsored</a:t>
            </a:r>
          </a:p>
          <a:p>
            <a:pPr lvl="1"/>
            <a:r>
              <a:rPr lang="en-US" dirty="0"/>
              <a:t>Paying dues and hosting global grants: July 1, 2022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051693"/>
            <a:ext cx="2559098" cy="337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3" y="5877908"/>
            <a:ext cx="2640273" cy="8646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0438" y="5774623"/>
            <a:ext cx="5177898" cy="440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5946" y="5774623"/>
            <a:ext cx="42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Our District </a:t>
            </a:r>
            <a:r>
              <a:rPr lang="en-US" b="1" i="1" dirty="0" smtClean="0">
                <a:solidFill>
                  <a:schemeClr val="bg1"/>
                </a:solidFill>
              </a:rPr>
              <a:t>currently active Rotaract </a:t>
            </a:r>
            <a:r>
              <a:rPr lang="en-US" b="1" i="1" dirty="0">
                <a:solidFill>
                  <a:schemeClr val="bg1"/>
                </a:solidFill>
              </a:rPr>
              <a:t>Clubs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Worldwide network to keep alumni connected to Rotary</a:t>
            </a:r>
          </a:p>
          <a:p>
            <a:r>
              <a:rPr lang="en-US" dirty="0"/>
              <a:t>Participants in one or more of these Rotary programs: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dirty="0"/>
              <a:t>Alumni opportunity to network, mentor, speak and support projects</a:t>
            </a:r>
          </a:p>
          <a:p>
            <a:r>
              <a:rPr lang="en-US" dirty="0"/>
              <a:t>Club resource for meetings, service projects and potential new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16" y="2814550"/>
            <a:ext cx="8086725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Rotary’s Youth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6343" y="6290875"/>
            <a:ext cx="532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the </a:t>
            </a:r>
            <a:r>
              <a:rPr lang="en-US" b="1" i="1" dirty="0" smtClean="0"/>
              <a:t>Rotary </a:t>
            </a:r>
            <a:r>
              <a:rPr lang="en-US" b="1" i="1" dirty="0"/>
              <a:t>Youth Protection </a:t>
            </a:r>
            <a:r>
              <a:rPr lang="en-US" b="1" i="1" dirty="0" smtClean="0"/>
              <a:t>Guide</a:t>
            </a:r>
            <a:r>
              <a:rPr lang="en-US" dirty="0" smtClean="0"/>
              <a:t> to learn more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03" y="1279114"/>
            <a:ext cx="410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(Under 18 years of age)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0" y="4419235"/>
            <a:ext cx="1593331" cy="1380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E94EF6-52AB-47FC-A5C9-1FDE4449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110" y="2167735"/>
            <a:ext cx="2235737" cy="11111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E963E33-4CF0-48D6-AA19-35B8B8CD7D3D}"/>
              </a:ext>
            </a:extLst>
          </p:cNvPr>
          <p:cNvSpPr txBox="1">
            <a:spLocks/>
          </p:cNvSpPr>
          <p:nvPr/>
        </p:nvSpPr>
        <p:spPr>
          <a:xfrm>
            <a:off x="3251200" y="4103555"/>
            <a:ext cx="8102600" cy="2051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/>
              <a:t>Rotary Youth Exchange (building peace “one young person at a time”)</a:t>
            </a:r>
          </a:p>
          <a:p>
            <a:r>
              <a:rPr lang="en-US" dirty="0"/>
              <a:t>For youth ages 15-19</a:t>
            </a:r>
          </a:p>
          <a:p>
            <a:r>
              <a:rPr lang="en-US" dirty="0"/>
              <a:t>Both long term (academic year) and short term (up to three months) exchanges</a:t>
            </a:r>
          </a:p>
          <a:p>
            <a:r>
              <a:rPr lang="en-US" dirty="0"/>
              <a:t>Room, board and school fees provided (all others at own expense)</a:t>
            </a:r>
          </a:p>
          <a:p>
            <a:r>
              <a:rPr lang="en-US" dirty="0"/>
              <a:t>Rotary club sponsor required</a:t>
            </a:r>
          </a:p>
          <a:p>
            <a:r>
              <a:rPr lang="en-US" dirty="0"/>
              <a:t>Unique language and cultural learning experience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E963E33-4CF0-48D6-AA19-35B8B8CD7D3D}"/>
              </a:ext>
            </a:extLst>
          </p:cNvPr>
          <p:cNvSpPr txBox="1">
            <a:spLocks/>
          </p:cNvSpPr>
          <p:nvPr/>
        </p:nvSpPr>
        <p:spPr>
          <a:xfrm>
            <a:off x="1094510" y="2075078"/>
            <a:ext cx="8102600" cy="1853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/>
              <a:t>Rotary Youth Leadership Awards</a:t>
            </a:r>
          </a:p>
          <a:p>
            <a:r>
              <a:rPr lang="en-US" dirty="0"/>
              <a:t>Weekend conference for 9</a:t>
            </a:r>
            <a:r>
              <a:rPr lang="en-US" baseline="30000" dirty="0"/>
              <a:t>th</a:t>
            </a:r>
            <a:r>
              <a:rPr lang="en-US" dirty="0"/>
              <a:t> graders typically held in May</a:t>
            </a:r>
          </a:p>
          <a:p>
            <a:r>
              <a:rPr lang="en-US" dirty="0"/>
              <a:t>Includes workshops and presentations on communications, problem solving, ethics and other general leadership skills</a:t>
            </a:r>
          </a:p>
          <a:p>
            <a:r>
              <a:rPr lang="en-US" dirty="0"/>
              <a:t>Rise Against Hunger meal packing event typically included</a:t>
            </a:r>
          </a:p>
          <a:p>
            <a:r>
              <a:rPr lang="en-US" dirty="0"/>
              <a:t>Rotary clubs sponsor high school students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13848" y="5455869"/>
            <a:ext cx="5381834" cy="440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</a:t>
            </a:r>
            <a:r>
              <a:rPr lang="en-US" sz="3600" i="1" dirty="0"/>
              <a:t>(“International and Action”)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Evolved from Rotary’s history of supporting youth organizations</a:t>
            </a:r>
          </a:p>
          <a:p>
            <a:r>
              <a:rPr lang="en-US" dirty="0"/>
              <a:t>First club in Melbourne High School FL in 1962</a:t>
            </a:r>
          </a:p>
          <a:p>
            <a:r>
              <a:rPr lang="en-US" dirty="0"/>
              <a:t>Now over 340,000 members in 14,900 clubs in 145 countries</a:t>
            </a:r>
          </a:p>
          <a:p>
            <a:r>
              <a:rPr lang="en-US" dirty="0"/>
              <a:t>Young people ages 12-18</a:t>
            </a:r>
          </a:p>
          <a:p>
            <a:r>
              <a:rPr lang="en-US" dirty="0"/>
              <a:t>Sponsored by a Rotary Club</a:t>
            </a:r>
          </a:p>
          <a:p>
            <a:r>
              <a:rPr lang="en-US" dirty="0"/>
              <a:t>At least two community service projects annually</a:t>
            </a:r>
          </a:p>
          <a:p>
            <a:pPr lvl="1"/>
            <a:r>
              <a:rPr lang="en-US" dirty="0"/>
              <a:t>One to further international understanding and goodwill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1" y="5762256"/>
            <a:ext cx="2675861" cy="96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79" y="3366381"/>
            <a:ext cx="2558118" cy="310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4074" y="5455869"/>
            <a:ext cx="485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Our District </a:t>
            </a:r>
            <a:r>
              <a:rPr lang="en-US" b="1" i="1" dirty="0" smtClean="0">
                <a:solidFill>
                  <a:schemeClr val="bg1"/>
                </a:solidFill>
              </a:rPr>
              <a:t>currently active Interact </a:t>
            </a:r>
            <a:r>
              <a:rPr lang="en-US" b="1" i="1" dirty="0">
                <a:solidFill>
                  <a:schemeClr val="bg1"/>
                </a:solidFill>
              </a:rPr>
              <a:t>Clubs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Rotary’s Peace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70 year collaboration with the UN</a:t>
            </a:r>
          </a:p>
          <a:p>
            <a:r>
              <a:rPr lang="en-US" dirty="0"/>
              <a:t>Sponsorship of peace symposiums and forums globally</a:t>
            </a:r>
          </a:p>
          <a:p>
            <a:r>
              <a:rPr lang="en-US" dirty="0"/>
              <a:t>Peace Center program established in 2002</a:t>
            </a:r>
          </a:p>
          <a:p>
            <a:pPr lvl="1"/>
            <a:r>
              <a:rPr lang="en-US" dirty="0"/>
              <a:t>Identify and train professional agents for peace</a:t>
            </a:r>
          </a:p>
          <a:p>
            <a:pPr lvl="1"/>
            <a:r>
              <a:rPr lang="en-US" dirty="0"/>
              <a:t>Endowed through separate gifts to The Rotary Foundation</a:t>
            </a:r>
          </a:p>
          <a:p>
            <a:pPr lvl="1"/>
            <a:r>
              <a:rPr lang="en-US" dirty="0"/>
              <a:t>Six Centers linked to seven universities globally</a:t>
            </a:r>
          </a:p>
          <a:p>
            <a:pPr lvl="2"/>
            <a:r>
              <a:rPr lang="en-US" dirty="0"/>
              <a:t>50 Masters degree fellows annually</a:t>
            </a:r>
          </a:p>
          <a:p>
            <a:pPr lvl="2"/>
            <a:r>
              <a:rPr lang="en-US" dirty="0"/>
              <a:t>Up to 20 professional development fellows in each program bi-annually</a:t>
            </a:r>
          </a:p>
          <a:p>
            <a:pPr lvl="1"/>
            <a:r>
              <a:rPr lang="en-US" dirty="0"/>
              <a:t>Over 1300 alumni now working primarily in governmental and non-governmental organizations</a:t>
            </a:r>
          </a:p>
          <a:p>
            <a:r>
              <a:rPr lang="en-US" dirty="0"/>
              <a:t>Youth Peace in Action</a:t>
            </a:r>
          </a:p>
          <a:p>
            <a:pPr lvl="1"/>
            <a:r>
              <a:rPr lang="en-US" dirty="0"/>
              <a:t>Largest local community-based peacebuilding initiative in Rotary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1" y="1695979"/>
            <a:ext cx="1936724" cy="2508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572510" y="1935332"/>
            <a:ext cx="2230800" cy="470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2794" cy="4351338"/>
          </a:xfrm>
        </p:spPr>
        <p:txBody>
          <a:bodyPr/>
          <a:lstStyle/>
          <a:p>
            <a:r>
              <a:rPr lang="en-US" dirty="0"/>
              <a:t>International groups of members who share a common interest</a:t>
            </a:r>
          </a:p>
          <a:p>
            <a:pPr lvl="1"/>
            <a:r>
              <a:rPr lang="en-US" dirty="0"/>
              <a:t>Recreational sports</a:t>
            </a:r>
          </a:p>
          <a:p>
            <a:pPr lvl="1"/>
            <a:r>
              <a:rPr lang="en-US" dirty="0"/>
              <a:t>Hobbies</a:t>
            </a:r>
          </a:p>
          <a:p>
            <a:pPr lvl="1"/>
            <a:r>
              <a:rPr lang="en-US" dirty="0"/>
              <a:t>Professions</a:t>
            </a:r>
          </a:p>
          <a:p>
            <a:r>
              <a:rPr lang="en-US" dirty="0"/>
              <a:t>Expand skills, foster vocational development &amp; enhance the Rotary experience</a:t>
            </a:r>
          </a:p>
          <a:p>
            <a:r>
              <a:rPr lang="en-US" dirty="0"/>
              <a:t>Advance Rotary’s public image and identity</a:t>
            </a:r>
          </a:p>
          <a:p>
            <a:r>
              <a:rPr lang="en-US" dirty="0"/>
              <a:t>Incentivize active membership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9094" y="6127234"/>
            <a:ext cx="527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www.rotary.org/fellowships</a:t>
            </a:r>
            <a:r>
              <a:rPr lang="en-US" dirty="0"/>
              <a:t> for more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5450" y="2097539"/>
            <a:ext cx="17170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Amateur radio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Antique autos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Badminton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Bees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Beer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Bird watching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Chess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Cycling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Empowering women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Environment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Golf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Hunting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Motorcycling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Music</a:t>
            </a:r>
          </a:p>
          <a:p>
            <a:r>
              <a:rPr lang="en-US" sz="1400" b="1" i="1" dirty="0" err="1">
                <a:solidFill>
                  <a:schemeClr val="bg1"/>
                </a:solidFill>
              </a:rPr>
              <a:t>Pickleball</a:t>
            </a:r>
            <a:endParaRPr lang="en-US" sz="1400" b="1" i="1" dirty="0">
              <a:solidFill>
                <a:schemeClr val="bg1"/>
              </a:solidFill>
            </a:endParaRPr>
          </a:p>
          <a:p>
            <a:r>
              <a:rPr lang="en-US" sz="1400" b="1" i="1" dirty="0">
                <a:solidFill>
                  <a:schemeClr val="bg1"/>
                </a:solidFill>
              </a:rPr>
              <a:t>Railroads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Rum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Scouting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Wine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Yoga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9635" y="1554770"/>
            <a:ext cx="249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Over 100 from which to choose: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Action Groups (RAG)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379"/>
            <a:ext cx="7879672" cy="4486275"/>
          </a:xfrm>
        </p:spPr>
        <p:txBody>
          <a:bodyPr>
            <a:normAutofit/>
          </a:bodyPr>
          <a:lstStyle/>
          <a:p>
            <a:r>
              <a:rPr lang="en-US" dirty="0"/>
              <a:t>Global Rotary affiliated groups</a:t>
            </a:r>
          </a:p>
          <a:p>
            <a:pPr lvl="1"/>
            <a:r>
              <a:rPr lang="en-US" dirty="0"/>
              <a:t>27 RAGs aligned to Rotary Areas of Focus</a:t>
            </a:r>
          </a:p>
          <a:p>
            <a:r>
              <a:rPr lang="en-US" dirty="0"/>
              <a:t>Experts in a particular field</a:t>
            </a:r>
          </a:p>
          <a:p>
            <a:r>
              <a:rPr lang="en-US" dirty="0"/>
              <a:t>Available to provide technical expertise to clubs</a:t>
            </a:r>
          </a:p>
          <a:p>
            <a:pPr lvl="1"/>
            <a:r>
              <a:rPr lang="en-US" dirty="0"/>
              <a:t>Project planning and implementation</a:t>
            </a:r>
          </a:p>
          <a:p>
            <a:pPr lvl="1"/>
            <a:r>
              <a:rPr lang="en-US" dirty="0"/>
              <a:t>Locating partners and resources</a:t>
            </a:r>
          </a:p>
          <a:p>
            <a:pPr lvl="1"/>
            <a:r>
              <a:rPr lang="en-US" dirty="0"/>
              <a:t>Preparing grant applications</a:t>
            </a:r>
          </a:p>
          <a:p>
            <a:pPr lvl="1"/>
            <a:r>
              <a:rPr lang="en-US" dirty="0"/>
              <a:t>Conducting community assessments</a:t>
            </a:r>
          </a:p>
          <a:p>
            <a:r>
              <a:rPr lang="en-US" dirty="0"/>
              <a:t>Anyone can join, but only Rotarians, Rotaractors or Rotary Peace Fellows can hold leadership roles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5135F520-AF09-43EB-9220-0140142DDA7F}"/>
              </a:ext>
            </a:extLst>
          </p:cNvPr>
          <p:cNvSpPr/>
          <p:nvPr/>
        </p:nvSpPr>
        <p:spPr>
          <a:xfrm>
            <a:off x="9572510" y="1935332"/>
            <a:ext cx="2230800" cy="455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BBF9D8-F1F3-48E3-ADB0-47EA669F2D00}"/>
              </a:ext>
            </a:extLst>
          </p:cNvPr>
          <p:cNvSpPr txBox="1"/>
          <p:nvPr/>
        </p:nvSpPr>
        <p:spPr>
          <a:xfrm>
            <a:off x="9659938" y="2097539"/>
            <a:ext cx="213898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Peace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Refugees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Slavery Prevention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Addiction Prevention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Blindness Prevention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Blood Donation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Diabetes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Hearing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Malaria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Polio Survivors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Disaster Assistance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Endangered Species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Food Plant Solutions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Basic Education &amp; Literacy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Clubfoot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Mental Health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Hepatitis Eradication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Alzheimer's/Dementia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94" y="6127234"/>
            <a:ext cx="56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www.rotary.org/actiongroups</a:t>
            </a:r>
            <a:r>
              <a:rPr lang="en-US" dirty="0"/>
              <a:t> for more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873</Words>
  <Application>Microsoft Office PowerPoint</Application>
  <PresentationFormat>Widescreen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Rotaract (“Rotary in Action”)</vt:lpstr>
      <vt:lpstr>Rotary Alumni</vt:lpstr>
      <vt:lpstr>Rotary’s Youth Programs</vt:lpstr>
      <vt:lpstr>Interact (“International and Action”)</vt:lpstr>
      <vt:lpstr>Rotary’s Peace Initiatives</vt:lpstr>
      <vt:lpstr>Rotary Fellowships</vt:lpstr>
      <vt:lpstr>Rotary Action Groups (RAG)</vt:lpstr>
      <vt:lpstr>Rotary Showcase</vt:lpstr>
      <vt:lpstr>Rotary Brand Center</vt:lpstr>
      <vt:lpstr>Rotary Learning Center</vt:lpstr>
      <vt:lpstr>Rotary Leadership Institute</vt:lpstr>
      <vt:lpstr>Rotary Club Central</vt:lpstr>
      <vt:lpstr>Zone Training Opportunities</vt:lpstr>
      <vt:lpstr>Rotary International Convention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McCarthy</dc:creator>
  <cp:lastModifiedBy>Justin McCarthy</cp:lastModifiedBy>
  <cp:revision>173</cp:revision>
  <cp:lastPrinted>2022-03-11T14:07:09Z</cp:lastPrinted>
  <dcterms:created xsi:type="dcterms:W3CDTF">2021-12-22T18:59:11Z</dcterms:created>
  <dcterms:modified xsi:type="dcterms:W3CDTF">2023-06-26T14:01:56Z</dcterms:modified>
</cp:coreProperties>
</file>